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000000"/>
          </a:solidFill>
        </a:fill>
      </a:tcStyle>
    </a:band2H>
    <a:firstCo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00000"/>
          </a:solidFill>
        </a:fill>
      </a:tcStyle>
    </a:lastRow>
    <a:firstRow>
      <a:tcTxStyle b="on" i="off">
        <a:fontRef idx="major">
          <a:srgbClr val="000000"/>
        </a:fontRef>
        <a:srgbClr val="000000"/>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89" name="Shape 89"/>
          <p:cNvSpPr/>
          <p:nvPr>
            <p:ph type="sldImg"/>
          </p:nvPr>
        </p:nvSpPr>
        <p:spPr>
          <a:xfrm>
            <a:off x="1143000" y="685800"/>
            <a:ext cx="4572000" cy="3429000"/>
          </a:xfrm>
          <a:prstGeom prst="rect">
            <a:avLst/>
          </a:prstGeom>
        </p:spPr>
        <p:txBody>
          <a:bodyPr/>
          <a:lstStyle/>
          <a:p>
            <a:pPr/>
          </a:p>
        </p:txBody>
      </p:sp>
      <p:sp>
        <p:nvSpPr>
          <p:cNvPr id="90" name="Shape 9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 master">
    <p:bg>
      <p:bgPr>
        <a:solidFill>
          <a:srgbClr val="000000"/>
        </a:solidFill>
      </p:bgPr>
    </p:bg>
    <p:spTree>
      <p:nvGrpSpPr>
        <p:cNvPr id="1" name=""/>
        <p:cNvGrpSpPr/>
        <p:nvPr/>
      </p:nvGrpSpPr>
      <p:grpSpPr>
        <a:xfrm>
          <a:off x="0" y="0"/>
          <a:ext cx="0" cy="0"/>
          <a:chOff x="0" y="0"/>
          <a:chExt cx="0" cy="0"/>
        </a:xfrm>
      </p:grpSpPr>
      <p:sp>
        <p:nvSpPr>
          <p:cNvPr id="18"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19"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2 master">
    <p:bg>
      <p:bgPr>
        <a:solidFill>
          <a:srgbClr val="000000"/>
        </a:solidFill>
      </p:bgPr>
    </p:bg>
    <p:spTree>
      <p:nvGrpSpPr>
        <p:cNvPr id="1" name=""/>
        <p:cNvGrpSpPr/>
        <p:nvPr/>
      </p:nvGrpSpPr>
      <p:grpSpPr>
        <a:xfrm>
          <a:off x="0" y="0"/>
          <a:ext cx="0" cy="0"/>
          <a:chOff x="0" y="0"/>
          <a:chExt cx="0" cy="0"/>
        </a:xfrm>
      </p:grpSpPr>
      <p:sp>
        <p:nvSpPr>
          <p:cNvPr id="27"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28"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 master">
    <p:bg>
      <p:bgPr>
        <a:solidFill>
          <a:srgbClr val="000000"/>
        </a:solidFill>
      </p:bgPr>
    </p:bg>
    <p:spTree>
      <p:nvGrpSpPr>
        <p:cNvPr id="1" name=""/>
        <p:cNvGrpSpPr/>
        <p:nvPr/>
      </p:nvGrpSpPr>
      <p:grpSpPr>
        <a:xfrm>
          <a:off x="0" y="0"/>
          <a:ext cx="0" cy="0"/>
          <a:chOff x="0" y="0"/>
          <a:chExt cx="0" cy="0"/>
        </a:xfrm>
      </p:grpSpPr>
      <p:sp>
        <p:nvSpPr>
          <p:cNvPr id="36"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37"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4 master">
    <p:bg>
      <p:bgPr>
        <a:solidFill>
          <a:srgbClr val="000000"/>
        </a:solidFill>
      </p:bgPr>
    </p:bg>
    <p:spTree>
      <p:nvGrpSpPr>
        <p:cNvPr id="1" name=""/>
        <p:cNvGrpSpPr/>
        <p:nvPr/>
      </p:nvGrpSpPr>
      <p:grpSpPr>
        <a:xfrm>
          <a:off x="0" y="0"/>
          <a:ext cx="0" cy="0"/>
          <a:chOff x="0" y="0"/>
          <a:chExt cx="0" cy="0"/>
        </a:xfrm>
      </p:grpSpPr>
      <p:sp>
        <p:nvSpPr>
          <p:cNvPr id="45"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46"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5 master">
    <p:bg>
      <p:bgPr>
        <a:solidFill>
          <a:srgbClr val="000000"/>
        </a:solidFill>
      </p:bgPr>
    </p:bg>
    <p:spTree>
      <p:nvGrpSpPr>
        <p:cNvPr id="1" name=""/>
        <p:cNvGrpSpPr/>
        <p:nvPr/>
      </p:nvGrpSpPr>
      <p:grpSpPr>
        <a:xfrm>
          <a:off x="0" y="0"/>
          <a:ext cx="0" cy="0"/>
          <a:chOff x="0" y="0"/>
          <a:chExt cx="0" cy="0"/>
        </a:xfrm>
      </p:grpSpPr>
      <p:sp>
        <p:nvSpPr>
          <p:cNvPr id="54"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55"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6 master">
    <p:bg>
      <p:bgPr>
        <a:solidFill>
          <a:srgbClr val="000000"/>
        </a:solidFill>
      </p:bgPr>
    </p:bg>
    <p:spTree>
      <p:nvGrpSpPr>
        <p:cNvPr id="1" name=""/>
        <p:cNvGrpSpPr/>
        <p:nvPr/>
      </p:nvGrpSpPr>
      <p:grpSpPr>
        <a:xfrm>
          <a:off x="0" y="0"/>
          <a:ext cx="0" cy="0"/>
          <a:chOff x="0" y="0"/>
          <a:chExt cx="0" cy="0"/>
        </a:xfrm>
      </p:grpSpPr>
      <p:sp>
        <p:nvSpPr>
          <p:cNvPr id="63"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64"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7 master">
    <p:bg>
      <p:bgPr>
        <a:solidFill>
          <a:srgbClr val="000000"/>
        </a:solidFill>
      </p:bgPr>
    </p:bg>
    <p:spTree>
      <p:nvGrpSpPr>
        <p:cNvPr id="1" name=""/>
        <p:cNvGrpSpPr/>
        <p:nvPr/>
      </p:nvGrpSpPr>
      <p:grpSpPr>
        <a:xfrm>
          <a:off x="0" y="0"/>
          <a:ext cx="0" cy="0"/>
          <a:chOff x="0" y="0"/>
          <a:chExt cx="0" cy="0"/>
        </a:xfrm>
      </p:grpSpPr>
      <p:sp>
        <p:nvSpPr>
          <p:cNvPr id="72"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73"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8 master">
    <p:bg>
      <p:bgPr>
        <a:solidFill>
          <a:srgbClr val="000000"/>
        </a:solidFill>
      </p:bgPr>
    </p:bg>
    <p:spTree>
      <p:nvGrpSpPr>
        <p:cNvPr id="1" name=""/>
        <p:cNvGrpSpPr/>
        <p:nvPr/>
      </p:nvGrpSpPr>
      <p:grpSpPr>
        <a:xfrm>
          <a:off x="0" y="0"/>
          <a:ext cx="0" cy="0"/>
          <a:chOff x="0" y="0"/>
          <a:chExt cx="0" cy="0"/>
        </a:xfrm>
      </p:grpSpPr>
      <p:sp>
        <p:nvSpPr>
          <p:cNvPr id="81" name="Shape 0"/>
          <p:cNvSpPr/>
          <p:nvPr/>
        </p:nvSpPr>
        <p:spPr>
          <a:xfrm>
            <a:off x="0" y="0"/>
            <a:ext cx="14630400" cy="8229600"/>
          </a:xfrm>
          <a:prstGeom prst="rect">
            <a:avLst/>
          </a:prstGeom>
          <a:solidFill>
            <a:srgbClr val="F7EDE9"/>
          </a:solidFill>
          <a:ln w="12700">
            <a:miter lim="400000"/>
          </a:ln>
        </p:spPr>
        <p:txBody>
          <a:bodyPr lIns="45718" tIns="45718" rIns="45718" bIns="45718"/>
          <a:lstStyle/>
          <a:p>
            <a:pPr/>
          </a:p>
        </p:txBody>
      </p:sp>
      <p:sp>
        <p:nvSpPr>
          <p:cNvPr id="82" name="Shape 1"/>
          <p:cNvSpPr/>
          <p:nvPr/>
        </p:nvSpPr>
        <p:spPr>
          <a:xfrm>
            <a:off x="0" y="0"/>
            <a:ext cx="14630400" cy="8229600"/>
          </a:xfrm>
          <a:prstGeom prst="rect">
            <a:avLst/>
          </a:prstGeom>
          <a:solidFill>
            <a:srgbClr val="FFFCFA"/>
          </a:solidFill>
          <a:ln w="12700">
            <a:miter lim="400000"/>
          </a:ln>
        </p:spPr>
        <p:txBody>
          <a:bodyPr lIns="45718" tIns="45718" rIns="45718" bIns="45718"/>
          <a:lstStyle/>
          <a:p>
            <a:pPr/>
          </a:p>
        </p:txBody>
      </p:sp>
      <p:sp>
        <p:nvSpPr>
          <p:cNvPr id="8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2192020" y="923925"/>
            <a:ext cx="11704320" cy="200215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lstStyle/>
          <a:p>
            <a:pPr/>
            <a:r>
              <a:t>Title Text</a:t>
            </a:r>
          </a:p>
        </p:txBody>
      </p:sp>
      <p:sp>
        <p:nvSpPr>
          <p:cNvPr id="3" name="Body Level One…"/>
          <p:cNvSpPr txBox="1"/>
          <p:nvPr>
            <p:ph type="body" idx="1"/>
          </p:nvPr>
        </p:nvSpPr>
        <p:spPr>
          <a:xfrm>
            <a:off x="8166100" y="2926079"/>
            <a:ext cx="5730241" cy="530352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0211466" y="7493000"/>
            <a:ext cx="273654" cy="269239"/>
          </a:xfrm>
          <a:prstGeom prst="rect">
            <a:avLst/>
          </a:prstGeom>
          <a:ln w="12700">
            <a:miter lim="400000"/>
          </a:ln>
        </p:spPr>
        <p:txBody>
          <a:bodyPr wrap="none" lIns="45718" tIns="45718" rIns="45718" bIns="45718" anchor="ctr">
            <a:spAutoFit/>
          </a:bodyPr>
          <a:lstStyle>
            <a:lvl1pPr algn="r">
              <a:defRPr sz="1200">
                <a:latin typeface="+mn-lt"/>
                <a:ea typeface="+mn-ea"/>
                <a:cs typeface="+mn-cs"/>
                <a:sym typeface="Helvetic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hyperlink" Target="https://www.pygame.org/docs" TargetMode="External"/><Relationship Id="rId3" Type="http://schemas.openxmlformats.org/officeDocument/2006/relationships/hyperlink" Target="https://gamedevelopment.tutsplus.com/articles/understanding-steering-behaviors-path-following--gamedev-4128" TargetMode="External"/><Relationship Id="rId4" Type="http://schemas.openxmlformats.org/officeDocument/2006/relationships/hyperlink" Target="https://docs.unity3d.com" TargetMode="External"/><Relationship Id="rId5" Type="http://schemas.openxmlformats.org/officeDocument/2006/relationships/hyperlink" Target="https://www.unrealengine.com/en-US" TargetMode="External"/><Relationship Id="rId6" Type="http://schemas.openxmlformats.org/officeDocument/2006/relationships/hyperlink" Target="https://realpython.com/python-game-development" TargetMode="External"/><Relationship Id="rId7" Type="http://schemas.openxmlformats.org/officeDocument/2006/relationships/hyperlink" Target="https://www.geeksforgeeks.org/python-game-development-creating-a-shooting-game" TargetMode="External"/><Relationship Id="rId8" Type="http://schemas.openxmlformats.org/officeDocument/2006/relationships/hyperlink" Target="https://www.gamedeveloper.com/programming/behavior-trees-for-ai-how-they-work"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2" name="Mini Project-II (ID201B) Even Semester Session 2024-25"/>
          <p:cNvSpPr txBox="1"/>
          <p:nvPr>
            <p:ph type="title" idx="4294967295"/>
          </p:nvPr>
        </p:nvSpPr>
        <p:spPr>
          <a:xfrm>
            <a:off x="2743199" y="2129510"/>
            <a:ext cx="9144001" cy="1790893"/>
          </a:xfrm>
          <a:prstGeom prst="rect">
            <a:avLst/>
          </a:prstGeom>
        </p:spPr>
        <p:txBody>
          <a:bodyPr lIns="45699" tIns="45699" rIns="45699" bIns="45699" anchor="b">
            <a:normAutofit fontScale="100000" lnSpcReduction="0"/>
          </a:bodyPr>
          <a:lstStyle/>
          <a:p>
            <a:pPr>
              <a:lnSpc>
                <a:spcPct val="90000"/>
              </a:lnSpc>
              <a:defRPr b="1">
                <a:latin typeface="Times New Roman"/>
                <a:ea typeface="Times New Roman"/>
                <a:cs typeface="Times New Roman"/>
                <a:sym typeface="Times New Roman"/>
              </a:defRPr>
            </a:pPr>
            <a:r>
              <a:t>Mini Project-II (ID201B)</a:t>
            </a:r>
            <a:br/>
            <a:r>
              <a:t>Even</a:t>
            </a:r>
            <a:r>
              <a:rPr sz="3500"/>
              <a:t> Semester</a:t>
            </a:r>
            <a:br>
              <a:rPr sz="3500"/>
            </a:br>
            <a:r>
              <a:rPr sz="3500"/>
              <a:t>Session 2024-25</a:t>
            </a:r>
          </a:p>
        </p:txBody>
      </p:sp>
      <p:sp>
        <p:nvSpPr>
          <p:cNvPr id="93" name="Shooter…"/>
          <p:cNvSpPr txBox="1"/>
          <p:nvPr>
            <p:ph type="body" sz="half" idx="4294967295"/>
          </p:nvPr>
        </p:nvSpPr>
        <p:spPr>
          <a:xfrm>
            <a:off x="2743199" y="4134398"/>
            <a:ext cx="9777429" cy="2561537"/>
          </a:xfrm>
          <a:prstGeom prst="rect">
            <a:avLst/>
          </a:prstGeom>
        </p:spPr>
        <p:txBody>
          <a:bodyPr lIns="45699" tIns="45699" rIns="45699" bIns="45699">
            <a:normAutofit fontScale="100000" lnSpcReduction="0"/>
          </a:bodyPr>
          <a:lstStyle/>
          <a:p>
            <a:pPr marL="0" indent="0" algn="ctr" defTabSz="868680">
              <a:lnSpc>
                <a:spcPct val="90000"/>
              </a:lnSpc>
              <a:spcBef>
                <a:spcPts val="0"/>
              </a:spcBef>
              <a:buSzTx/>
              <a:buNone/>
              <a:defRPr b="1" sz="2200">
                <a:latin typeface="Times New Roman"/>
                <a:ea typeface="Times New Roman"/>
                <a:cs typeface="Times New Roman"/>
                <a:sym typeface="Times New Roman"/>
              </a:defRPr>
            </a:pPr>
            <a:r>
              <a:t>Shooter</a:t>
            </a:r>
          </a:p>
          <a:p>
            <a:pPr marL="0" indent="0" algn="just" defTabSz="868680">
              <a:lnSpc>
                <a:spcPct val="90000"/>
              </a:lnSpc>
              <a:spcBef>
                <a:spcPts val="900"/>
              </a:spcBef>
              <a:buSzTx/>
              <a:buNone/>
              <a:defRPr b="1" sz="2200">
                <a:latin typeface="Times New Roman"/>
                <a:ea typeface="Times New Roman"/>
                <a:cs typeface="Times New Roman"/>
                <a:sym typeface="Times New Roman"/>
              </a:defRPr>
            </a:pPr>
            <a:r>
              <a:t>                                     Nikhil Upadhyay 202410116100132</a:t>
            </a:r>
          </a:p>
          <a:p>
            <a:pPr marL="0" indent="0" algn="just" defTabSz="868680">
              <a:lnSpc>
                <a:spcPct val="90000"/>
              </a:lnSpc>
              <a:spcBef>
                <a:spcPts val="900"/>
              </a:spcBef>
              <a:buSzTx/>
              <a:buNone/>
              <a:defRPr b="1" sz="2200">
                <a:latin typeface="Times New Roman"/>
                <a:ea typeface="Times New Roman"/>
                <a:cs typeface="Times New Roman"/>
                <a:sym typeface="Times New Roman"/>
              </a:defRPr>
            </a:pPr>
            <a:r>
              <a:t>                                     Nikita Agarwal 202410116100133</a:t>
            </a:r>
          </a:p>
          <a:p>
            <a:pPr marL="0" indent="0" algn="just" defTabSz="868680">
              <a:lnSpc>
                <a:spcPct val="90000"/>
              </a:lnSpc>
              <a:spcBef>
                <a:spcPts val="900"/>
              </a:spcBef>
              <a:buSzTx/>
              <a:buNone/>
              <a:defRPr b="1" sz="2200">
                <a:latin typeface="Times New Roman"/>
                <a:ea typeface="Times New Roman"/>
                <a:cs typeface="Times New Roman"/>
                <a:sym typeface="Times New Roman"/>
              </a:defRPr>
            </a:pPr>
            <a:r>
              <a:t>                                     Nitin Negi 202410116100137</a:t>
            </a:r>
          </a:p>
          <a:p>
            <a:pPr marL="0" indent="0" algn="just" defTabSz="868680">
              <a:lnSpc>
                <a:spcPct val="90000"/>
              </a:lnSpc>
              <a:spcBef>
                <a:spcPts val="900"/>
              </a:spcBef>
              <a:buSzTx/>
              <a:buNone/>
              <a:defRPr b="1" sz="2200">
                <a:latin typeface="Times New Roman"/>
                <a:ea typeface="Times New Roman"/>
                <a:cs typeface="Times New Roman"/>
                <a:sym typeface="Times New Roman"/>
              </a:defRPr>
            </a:pPr>
            <a:r>
              <a:t>                                     Poornima 202410116100142</a:t>
            </a:r>
          </a:p>
        </p:txBody>
      </p:sp>
      <p:sp>
        <p:nvSpPr>
          <p:cNvPr id="94" name="Google Shape;91;p13"/>
          <p:cNvSpPr txBox="1"/>
          <p:nvPr/>
        </p:nvSpPr>
        <p:spPr>
          <a:xfrm>
            <a:off x="11729687" y="6998972"/>
            <a:ext cx="2943853" cy="1223964"/>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p>
            <a:pPr algn="just" defTabSz="722376">
              <a:lnSpc>
                <a:spcPct val="81000"/>
              </a:lnSpc>
              <a:defRPr b="1" u="sng">
                <a:latin typeface="Times New Roman"/>
                <a:ea typeface="Times New Roman"/>
                <a:cs typeface="Times New Roman"/>
                <a:sym typeface="Times New Roman"/>
              </a:defRPr>
            </a:pPr>
            <a:r>
              <a:t>Project Supervisor:</a:t>
            </a:r>
          </a:p>
          <a:p>
            <a:pPr algn="just" defTabSz="722376">
              <a:lnSpc>
                <a:spcPct val="81000"/>
              </a:lnSpc>
              <a:spcBef>
                <a:spcPts val="700"/>
              </a:spcBef>
              <a:defRPr>
                <a:solidFill>
                  <a:srgbClr val="FF0000"/>
                </a:solidFill>
                <a:latin typeface="Times New Roman"/>
                <a:ea typeface="Times New Roman"/>
                <a:cs typeface="Times New Roman"/>
                <a:sym typeface="Times New Roman"/>
              </a:defRPr>
            </a:pPr>
            <a:r>
              <a:t>Dr.Vipin Kumar</a:t>
            </a:r>
          </a:p>
        </p:txBody>
      </p:sp>
      <p:pic>
        <p:nvPicPr>
          <p:cNvPr id="95" name="Google Shape;92;p13" descr="Google Shape;92;p13"/>
          <p:cNvPicPr>
            <a:picLocks noChangeAspect="1"/>
          </p:cNvPicPr>
          <p:nvPr/>
        </p:nvPicPr>
        <p:blipFill>
          <a:blip r:embed="rId2">
            <a:extLst/>
          </a:blip>
          <a:stretch>
            <a:fillRect/>
          </a:stretch>
        </p:blipFill>
        <p:spPr>
          <a:xfrm>
            <a:off x="1219199" y="59381"/>
            <a:ext cx="12192001" cy="1384492"/>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9"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sp>
        <p:nvSpPr>
          <p:cNvPr id="200" name="Text 0"/>
          <p:cNvSpPr txBox="1"/>
          <p:nvPr/>
        </p:nvSpPr>
        <p:spPr>
          <a:xfrm>
            <a:off x="793789" y="1678065"/>
            <a:ext cx="6118846" cy="6873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Reports &amp; Future Work</a:t>
            </a:r>
          </a:p>
        </p:txBody>
      </p:sp>
      <p:pic>
        <p:nvPicPr>
          <p:cNvPr id="201" name="Image 1" descr="Image 1"/>
          <p:cNvPicPr>
            <a:picLocks noChangeAspect="1"/>
          </p:cNvPicPr>
          <p:nvPr/>
        </p:nvPicPr>
        <p:blipFill>
          <a:blip r:embed="rId3">
            <a:extLst/>
          </a:blip>
          <a:stretch>
            <a:fillRect/>
          </a:stretch>
        </p:blipFill>
        <p:spPr>
          <a:xfrm>
            <a:off x="793790" y="2727006"/>
            <a:ext cx="566978" cy="566979"/>
          </a:xfrm>
          <a:prstGeom prst="rect">
            <a:avLst/>
          </a:prstGeom>
          <a:ln w="12700">
            <a:miter lim="400000"/>
          </a:ln>
        </p:spPr>
      </p:pic>
      <p:sp>
        <p:nvSpPr>
          <p:cNvPr id="202" name="Text 1"/>
          <p:cNvSpPr txBox="1"/>
          <p:nvPr/>
        </p:nvSpPr>
        <p:spPr>
          <a:xfrm>
            <a:off x="793788" y="3520797"/>
            <a:ext cx="1068364" cy="3385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Reports</a:t>
            </a:r>
          </a:p>
        </p:txBody>
      </p:sp>
      <p:sp>
        <p:nvSpPr>
          <p:cNvPr id="203" name="Text 2"/>
          <p:cNvSpPr txBox="1"/>
          <p:nvPr/>
        </p:nvSpPr>
        <p:spPr>
          <a:xfrm>
            <a:off x="793788" y="4011214"/>
            <a:ext cx="3608074" cy="140093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Regular progress reports will be generated, summarizing completed tasks, challenges faced, and planned activities.</a:t>
            </a:r>
          </a:p>
        </p:txBody>
      </p:sp>
      <p:pic>
        <p:nvPicPr>
          <p:cNvPr id="204" name="Image 2" descr="Image 2"/>
          <p:cNvPicPr>
            <a:picLocks noChangeAspect="1"/>
          </p:cNvPicPr>
          <p:nvPr/>
        </p:nvPicPr>
        <p:blipFill>
          <a:blip r:embed="rId4">
            <a:extLst/>
          </a:blip>
          <a:stretch>
            <a:fillRect/>
          </a:stretch>
        </p:blipFill>
        <p:spPr>
          <a:xfrm>
            <a:off x="4742021" y="2727006"/>
            <a:ext cx="566978" cy="566979"/>
          </a:xfrm>
          <a:prstGeom prst="rect">
            <a:avLst/>
          </a:prstGeom>
          <a:ln w="12700">
            <a:miter lim="400000"/>
          </a:ln>
        </p:spPr>
      </p:pic>
      <p:sp>
        <p:nvSpPr>
          <p:cNvPr id="205" name="Text 3"/>
          <p:cNvSpPr txBox="1"/>
          <p:nvPr/>
        </p:nvSpPr>
        <p:spPr>
          <a:xfrm>
            <a:off x="4742019" y="3520797"/>
            <a:ext cx="1653085" cy="3385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Future Work</a:t>
            </a:r>
          </a:p>
        </p:txBody>
      </p:sp>
      <p:sp>
        <p:nvSpPr>
          <p:cNvPr id="206" name="Text 4"/>
          <p:cNvSpPr txBox="1"/>
          <p:nvPr/>
        </p:nvSpPr>
        <p:spPr>
          <a:xfrm>
            <a:off x="4742019" y="4011216"/>
            <a:ext cx="3608192" cy="21121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Future work includes adding new levels, enemies, weapons, and game modes. We'll explore performance and graphics improvements and consider porting the game to other platforms.</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Text 0"/>
          <p:cNvSpPr txBox="1"/>
          <p:nvPr/>
        </p:nvSpPr>
        <p:spPr>
          <a:xfrm>
            <a:off x="5400445" y="114078"/>
            <a:ext cx="3025801" cy="6873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References</a:t>
            </a:r>
          </a:p>
        </p:txBody>
      </p:sp>
      <p:sp>
        <p:nvSpPr>
          <p:cNvPr id="209" name="https://www.pygame.org/docs…"/>
          <p:cNvSpPr txBox="1"/>
          <p:nvPr/>
        </p:nvSpPr>
        <p:spPr>
          <a:xfrm>
            <a:off x="1368211" y="1664367"/>
            <a:ext cx="10890513" cy="3838286"/>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2" invalidUrl="" action="" tgtFrame="" tooltip="" history="1" highlightClick="0" endSnd="0"/>
              </a:rPr>
              <a:t>https://www.pygame.org/docs</a:t>
            </a:r>
          </a:p>
          <a:p>
            <a:pPr marL="180472" indent="-180472">
              <a:buSzPct val="100000"/>
              <a:buChar char="•"/>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3" invalidUrl="" action="" tgtFrame="" tooltip="" history="1" highlightClick="0" endSnd="0"/>
              </a:rPr>
              <a:t>https://gamedevelopment.tutsplus.com/articles/understanding-steering-behaviors-path-following--gamedev-4128</a:t>
            </a:r>
          </a:p>
          <a:p>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4" invalidUrl="" action="" tgtFrame="" tooltip="" history="1" highlightClick="0" endSnd="0"/>
              </a:rPr>
              <a:t>https://docs.unity3d.com</a:t>
            </a:r>
          </a:p>
          <a:p>
            <a:pPr marL="180472" indent="-180472">
              <a:buSzPct val="100000"/>
              <a:buChar char="•"/>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5" invalidUrl="" action="" tgtFrame="" tooltip="" history="1" highlightClick="0" endSnd="0"/>
              </a:rPr>
              <a:t>https://www.unrealengine.com/en-US</a:t>
            </a:r>
          </a:p>
          <a:p>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6" invalidUrl="" action="" tgtFrame="" tooltip="" history="1" highlightClick="0" endSnd="0"/>
              </a:rPr>
              <a:t>https://realpython.com/python-game-development</a:t>
            </a:r>
          </a:p>
          <a:p>
            <a:pPr marL="180472" indent="-180472">
              <a:buSzPct val="100000"/>
              <a:buChar char="•"/>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7" invalidUrl="" action="" tgtFrame="" tooltip="" history="1" highlightClick="0" endSnd="0"/>
              </a:rPr>
              <a:t>https://www.geeksforgeeks.org/python-game-development-creating-a-shooting-game</a:t>
            </a:r>
          </a:p>
          <a:p>
            <a:pPr marL="180472" indent="-180472">
              <a:buSzPct val="100000"/>
              <a:buChar char="•"/>
            </a:pPr>
          </a:p>
          <a:p>
            <a:pPr marL="180472" indent="-180472">
              <a:buSzPct val="100000"/>
              <a:buChar char="•"/>
              <a:defRPr u="sng">
                <a:solidFill>
                  <a:srgbClr val="0563C1"/>
                </a:solidFill>
                <a:uFill>
                  <a:solidFill>
                    <a:srgbClr val="0563C1"/>
                  </a:solidFill>
                </a:uFill>
              </a:defRPr>
            </a:pPr>
            <a:r>
              <a:rPr>
                <a:solidFill>
                  <a:srgbClr val="0000FF"/>
                </a:solidFill>
                <a:uFill>
                  <a:solidFill>
                    <a:srgbClr val="0000FF"/>
                  </a:solidFill>
                </a:uFill>
                <a:hlinkClick r:id="rId8" invalidUrl="" action="" tgtFrame="" tooltip="" history="1" highlightClick="0" endSnd="0"/>
              </a:rPr>
              <a:t>https://www.gamedeveloper.com/programming/behavior-trees-for-ai-how-they-work</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Shape"/>
          <p:cNvSpPr/>
          <p:nvPr/>
        </p:nvSpPr>
        <p:spPr>
          <a:xfrm>
            <a:off x="2976332" y="2923142"/>
            <a:ext cx="7650481" cy="719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4CC1EF"/>
          </a:solidFill>
          <a:ln w="12700">
            <a:miter lim="400000"/>
          </a:ln>
        </p:spPr>
        <p:txBody>
          <a:bodyPr lIns="45719" rIns="45719" anchor="ctr"/>
          <a:lstStyle/>
          <a:p>
            <a:pPr>
              <a:defRPr sz="3000">
                <a:solidFill>
                  <a:srgbClr val="FFFFFF"/>
                </a:solidFill>
              </a:defRPr>
            </a:pPr>
          </a:p>
        </p:txBody>
      </p:sp>
      <p:sp>
        <p:nvSpPr>
          <p:cNvPr id="98" name="Shape"/>
          <p:cNvSpPr/>
          <p:nvPr/>
        </p:nvSpPr>
        <p:spPr>
          <a:xfrm>
            <a:off x="2976332" y="4575773"/>
            <a:ext cx="7650481" cy="601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99"/>
                  <a:pt x="21191" y="0"/>
                  <a:pt x="20686" y="0"/>
                </a:cubicBezTo>
                <a:close/>
              </a:path>
            </a:pathLst>
          </a:custGeom>
          <a:solidFill>
            <a:srgbClr val="A2B969"/>
          </a:solidFill>
          <a:ln w="12700">
            <a:miter lim="400000"/>
          </a:ln>
        </p:spPr>
        <p:txBody>
          <a:bodyPr lIns="45719" rIns="45719" anchor="ctr"/>
          <a:lstStyle/>
          <a:p>
            <a:pPr>
              <a:defRPr sz="3000">
                <a:solidFill>
                  <a:srgbClr val="FFFFFF"/>
                </a:solidFill>
              </a:defRPr>
            </a:pPr>
          </a:p>
        </p:txBody>
      </p:sp>
      <p:sp>
        <p:nvSpPr>
          <p:cNvPr id="99" name="Shape"/>
          <p:cNvSpPr/>
          <p:nvPr/>
        </p:nvSpPr>
        <p:spPr>
          <a:xfrm>
            <a:off x="2976332" y="2099761"/>
            <a:ext cx="7650481" cy="8064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C13018"/>
          </a:solidFill>
          <a:ln w="12700">
            <a:miter lim="400000"/>
          </a:ln>
        </p:spPr>
        <p:txBody>
          <a:bodyPr lIns="45719" rIns="45719" anchor="ctr"/>
          <a:lstStyle/>
          <a:p>
            <a:pPr>
              <a:defRPr sz="3000">
                <a:solidFill>
                  <a:srgbClr val="FFFFFF"/>
                </a:solidFill>
              </a:defRPr>
            </a:pPr>
          </a:p>
        </p:txBody>
      </p:sp>
      <p:sp>
        <p:nvSpPr>
          <p:cNvPr id="100" name="Shape"/>
          <p:cNvSpPr/>
          <p:nvPr/>
        </p:nvSpPr>
        <p:spPr>
          <a:xfrm>
            <a:off x="2976332" y="3692719"/>
            <a:ext cx="7650481" cy="719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F7931F"/>
          </a:solidFill>
          <a:ln w="12700">
            <a:miter lim="400000"/>
          </a:ln>
        </p:spPr>
        <p:txBody>
          <a:bodyPr lIns="45719" rIns="45719" anchor="ctr"/>
          <a:lstStyle/>
          <a:p>
            <a:pPr>
              <a:defRPr sz="3000">
                <a:solidFill>
                  <a:srgbClr val="FFFFFF"/>
                </a:solidFill>
              </a:defRPr>
            </a:pPr>
          </a:p>
        </p:txBody>
      </p:sp>
      <p:sp>
        <p:nvSpPr>
          <p:cNvPr id="101" name="TextBox 7"/>
          <p:cNvSpPr txBox="1"/>
          <p:nvPr/>
        </p:nvSpPr>
        <p:spPr>
          <a:xfrm>
            <a:off x="3281744" y="3145700"/>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02</a:t>
            </a:r>
          </a:p>
        </p:txBody>
      </p:sp>
      <p:sp>
        <p:nvSpPr>
          <p:cNvPr id="102" name="TextBox 12"/>
          <p:cNvSpPr txBox="1"/>
          <p:nvPr/>
        </p:nvSpPr>
        <p:spPr>
          <a:xfrm>
            <a:off x="3281744" y="3971375"/>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03</a:t>
            </a:r>
          </a:p>
        </p:txBody>
      </p:sp>
      <p:sp>
        <p:nvSpPr>
          <p:cNvPr id="103" name="Group 12"/>
          <p:cNvSpPr/>
          <p:nvPr/>
        </p:nvSpPr>
        <p:spPr>
          <a:xfrm>
            <a:off x="5345830" y="4062383"/>
            <a:ext cx="466113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gn="just">
              <a:defRPr b="1" sz="2000">
                <a:latin typeface="Times New Roman"/>
                <a:ea typeface="Times New Roman"/>
                <a:cs typeface="Times New Roman"/>
                <a:sym typeface="Times New Roman"/>
              </a:defRPr>
            </a:lvl1pPr>
          </a:lstStyle>
          <a:p>
            <a:pPr/>
            <a:r>
              <a:t>Objective of the Shooter Project</a:t>
            </a:r>
          </a:p>
        </p:txBody>
      </p:sp>
      <p:sp>
        <p:nvSpPr>
          <p:cNvPr id="104" name="TextBox 2"/>
          <p:cNvSpPr txBox="1"/>
          <p:nvPr/>
        </p:nvSpPr>
        <p:spPr>
          <a:xfrm>
            <a:off x="3281744" y="2376124"/>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01</a:t>
            </a:r>
          </a:p>
        </p:txBody>
      </p:sp>
      <p:sp>
        <p:nvSpPr>
          <p:cNvPr id="105" name="Group 10"/>
          <p:cNvSpPr/>
          <p:nvPr/>
        </p:nvSpPr>
        <p:spPr>
          <a:xfrm>
            <a:off x="5320082" y="2789678"/>
            <a:ext cx="466113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gn="just">
              <a:defRPr b="1" sz="2000">
                <a:latin typeface="Times New Roman"/>
                <a:ea typeface="Times New Roman"/>
                <a:cs typeface="Times New Roman"/>
                <a:sym typeface="Times New Roman"/>
              </a:defRPr>
            </a:lvl1pPr>
          </a:lstStyle>
          <a:p>
            <a:pPr/>
            <a:r>
              <a:t>Introduction to Shooter: A Python-Powered Game</a:t>
            </a:r>
          </a:p>
        </p:txBody>
      </p:sp>
      <p:sp>
        <p:nvSpPr>
          <p:cNvPr id="106" name="Shape"/>
          <p:cNvSpPr/>
          <p:nvPr/>
        </p:nvSpPr>
        <p:spPr>
          <a:xfrm>
            <a:off x="2976332" y="5272418"/>
            <a:ext cx="7650481" cy="6097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C13018"/>
          </a:solidFill>
          <a:ln w="12700">
            <a:miter lim="400000"/>
          </a:ln>
        </p:spPr>
        <p:txBody>
          <a:bodyPr lIns="45719" rIns="45719" anchor="ctr"/>
          <a:lstStyle/>
          <a:p>
            <a:pPr>
              <a:defRPr sz="3000">
                <a:solidFill>
                  <a:srgbClr val="FFFFFF"/>
                </a:solidFill>
              </a:defRPr>
            </a:pPr>
          </a:p>
        </p:txBody>
      </p:sp>
      <p:sp>
        <p:nvSpPr>
          <p:cNvPr id="107" name="TextBox 13"/>
          <p:cNvSpPr txBox="1"/>
          <p:nvPr/>
        </p:nvSpPr>
        <p:spPr>
          <a:xfrm>
            <a:off x="3281744" y="5387239"/>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05</a:t>
            </a:r>
          </a:p>
        </p:txBody>
      </p:sp>
      <p:sp>
        <p:nvSpPr>
          <p:cNvPr id="108" name="Group 10"/>
          <p:cNvSpPr/>
          <p:nvPr/>
        </p:nvSpPr>
        <p:spPr>
          <a:xfrm>
            <a:off x="5345831" y="3569649"/>
            <a:ext cx="466113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gn="just">
              <a:defRPr b="1" sz="2000">
                <a:latin typeface="Times New Roman"/>
                <a:ea typeface="Times New Roman"/>
                <a:cs typeface="Times New Roman"/>
                <a:sym typeface="Times New Roman"/>
              </a:defRPr>
            </a:lvl1pPr>
          </a:lstStyle>
          <a:p>
            <a:pPr/>
            <a:r>
              <a:t>Literature Review: Python in Game Development </a:t>
            </a:r>
          </a:p>
        </p:txBody>
      </p:sp>
      <p:sp>
        <p:nvSpPr>
          <p:cNvPr id="109" name="Text 0"/>
          <p:cNvSpPr txBox="1"/>
          <p:nvPr/>
        </p:nvSpPr>
        <p:spPr>
          <a:xfrm>
            <a:off x="5360380" y="4595840"/>
            <a:ext cx="3810671" cy="57341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p>
            <a:pPr algn="just">
              <a:defRPr b="1" sz="2000">
                <a:latin typeface="Times New Roman"/>
                <a:ea typeface="Times New Roman"/>
                <a:cs typeface="Times New Roman"/>
                <a:sym typeface="Times New Roman"/>
              </a:defRPr>
            </a:pPr>
            <a:r>
              <a:t>Technology: Hardware &amp; Software</a:t>
            </a:r>
          </a:p>
          <a:p>
            <a:pPr algn="just">
              <a:defRPr b="1" sz="2000">
                <a:latin typeface="Times New Roman"/>
                <a:ea typeface="Times New Roman"/>
                <a:cs typeface="Times New Roman"/>
                <a:sym typeface="Times New Roman"/>
              </a:defRPr>
            </a:pPr>
            <a:r>
              <a:t>Requirements</a:t>
            </a:r>
          </a:p>
        </p:txBody>
      </p:sp>
      <p:sp>
        <p:nvSpPr>
          <p:cNvPr id="110" name="TextBox 13"/>
          <p:cNvSpPr txBox="1"/>
          <p:nvPr/>
        </p:nvSpPr>
        <p:spPr>
          <a:xfrm>
            <a:off x="3281744" y="4751867"/>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04</a:t>
            </a:r>
          </a:p>
        </p:txBody>
      </p:sp>
      <p:sp>
        <p:nvSpPr>
          <p:cNvPr id="111" name="Shape"/>
          <p:cNvSpPr/>
          <p:nvPr/>
        </p:nvSpPr>
        <p:spPr>
          <a:xfrm>
            <a:off x="2976332" y="5909737"/>
            <a:ext cx="7650481" cy="601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99"/>
                  <a:pt x="21191" y="0"/>
                  <a:pt x="20686" y="0"/>
                </a:cubicBezTo>
                <a:close/>
              </a:path>
            </a:pathLst>
          </a:custGeom>
          <a:solidFill>
            <a:srgbClr val="A2B969"/>
          </a:solidFill>
          <a:ln w="12700">
            <a:miter lim="400000"/>
          </a:ln>
        </p:spPr>
        <p:txBody>
          <a:bodyPr lIns="45719" rIns="45719" anchor="ctr"/>
          <a:lstStyle/>
          <a:p>
            <a:pPr>
              <a:defRPr sz="3000">
                <a:solidFill>
                  <a:srgbClr val="FFFFFF"/>
                </a:solidFill>
              </a:defRPr>
            </a:pPr>
          </a:p>
        </p:txBody>
      </p:sp>
      <p:sp>
        <p:nvSpPr>
          <p:cNvPr id="112" name="Shape"/>
          <p:cNvSpPr/>
          <p:nvPr/>
        </p:nvSpPr>
        <p:spPr>
          <a:xfrm>
            <a:off x="2976332" y="6538915"/>
            <a:ext cx="7650481" cy="719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F7931F"/>
          </a:solidFill>
          <a:ln w="12700">
            <a:miter lim="400000"/>
          </a:ln>
        </p:spPr>
        <p:txBody>
          <a:bodyPr lIns="45719" rIns="45719" anchor="ctr"/>
          <a:lstStyle/>
          <a:p>
            <a:pPr>
              <a:defRPr sz="3000">
                <a:solidFill>
                  <a:srgbClr val="FFFFFF"/>
                </a:solidFill>
              </a:defRPr>
            </a:pPr>
          </a:p>
        </p:txBody>
      </p:sp>
      <p:sp>
        <p:nvSpPr>
          <p:cNvPr id="113" name="Shape"/>
          <p:cNvSpPr/>
          <p:nvPr/>
        </p:nvSpPr>
        <p:spPr>
          <a:xfrm>
            <a:off x="2976332" y="7243702"/>
            <a:ext cx="7650481" cy="719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6" y="0"/>
                </a:moveTo>
                <a:lnTo>
                  <a:pt x="6074" y="0"/>
                </a:lnTo>
                <a:cubicBezTo>
                  <a:pt x="5902" y="0"/>
                  <a:pt x="5741" y="413"/>
                  <a:pt x="5619" y="1152"/>
                </a:cubicBezTo>
                <a:lnTo>
                  <a:pt x="3442" y="14342"/>
                </a:lnTo>
                <a:lnTo>
                  <a:pt x="2313" y="7128"/>
                </a:lnTo>
                <a:lnTo>
                  <a:pt x="1190" y="7128"/>
                </a:lnTo>
                <a:cubicBezTo>
                  <a:pt x="534" y="7128"/>
                  <a:pt x="0" y="10365"/>
                  <a:pt x="0" y="14342"/>
                </a:cubicBezTo>
                <a:cubicBezTo>
                  <a:pt x="0" y="18319"/>
                  <a:pt x="534" y="21557"/>
                  <a:pt x="1190" y="21557"/>
                </a:cubicBezTo>
                <a:lnTo>
                  <a:pt x="2313" y="21557"/>
                </a:lnTo>
                <a:lnTo>
                  <a:pt x="2435" y="21600"/>
                </a:lnTo>
                <a:lnTo>
                  <a:pt x="5719" y="1695"/>
                </a:lnTo>
                <a:cubicBezTo>
                  <a:pt x="5798" y="1217"/>
                  <a:pt x="5902" y="956"/>
                  <a:pt x="6013" y="956"/>
                </a:cubicBezTo>
                <a:lnTo>
                  <a:pt x="20341" y="956"/>
                </a:lnTo>
                <a:cubicBezTo>
                  <a:pt x="20646" y="956"/>
                  <a:pt x="20890" y="2456"/>
                  <a:pt x="20890" y="4281"/>
                </a:cubicBezTo>
                <a:lnTo>
                  <a:pt x="20890" y="13755"/>
                </a:lnTo>
                <a:cubicBezTo>
                  <a:pt x="20890" y="14950"/>
                  <a:pt x="21048" y="15907"/>
                  <a:pt x="21245" y="15907"/>
                </a:cubicBezTo>
                <a:cubicBezTo>
                  <a:pt x="21442" y="15907"/>
                  <a:pt x="21600" y="14950"/>
                  <a:pt x="21600" y="13755"/>
                </a:cubicBezTo>
                <a:lnTo>
                  <a:pt x="21600" y="5541"/>
                </a:lnTo>
                <a:cubicBezTo>
                  <a:pt x="21600" y="2477"/>
                  <a:pt x="21191" y="0"/>
                  <a:pt x="20686" y="0"/>
                </a:cubicBezTo>
                <a:close/>
              </a:path>
            </a:pathLst>
          </a:custGeom>
          <a:solidFill>
            <a:srgbClr val="4CC1EF"/>
          </a:solidFill>
          <a:ln w="12700">
            <a:miter lim="400000"/>
          </a:ln>
        </p:spPr>
        <p:txBody>
          <a:bodyPr lIns="45719" rIns="45719" anchor="ctr"/>
          <a:lstStyle/>
          <a:p>
            <a:pPr>
              <a:defRPr sz="3000">
                <a:solidFill>
                  <a:srgbClr val="FFFFFF"/>
                </a:solidFill>
              </a:defRPr>
            </a:pPr>
          </a:p>
        </p:txBody>
      </p:sp>
      <p:sp>
        <p:nvSpPr>
          <p:cNvPr id="114" name="TextBox 13"/>
          <p:cNvSpPr txBox="1"/>
          <p:nvPr/>
        </p:nvSpPr>
        <p:spPr>
          <a:xfrm>
            <a:off x="3281744" y="6094129"/>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06</a:t>
            </a:r>
          </a:p>
        </p:txBody>
      </p:sp>
      <p:sp>
        <p:nvSpPr>
          <p:cNvPr id="115" name="TextBox 13"/>
          <p:cNvSpPr txBox="1"/>
          <p:nvPr/>
        </p:nvSpPr>
        <p:spPr>
          <a:xfrm>
            <a:off x="3281744" y="6803444"/>
            <a:ext cx="516097" cy="497048"/>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07</a:t>
            </a:r>
          </a:p>
        </p:txBody>
      </p:sp>
      <p:sp>
        <p:nvSpPr>
          <p:cNvPr id="116" name="TextBox 13"/>
          <p:cNvSpPr txBox="1"/>
          <p:nvPr/>
        </p:nvSpPr>
        <p:spPr>
          <a:xfrm>
            <a:off x="3281744" y="7465329"/>
            <a:ext cx="516097" cy="4970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lvl1pPr algn="ctr">
              <a:defRPr b="1" sz="3200">
                <a:solidFill>
                  <a:srgbClr val="FFFFFF"/>
                </a:solidFill>
                <a:effectLst>
                  <a:outerShdw sx="100000" sy="100000" kx="0" ky="0" algn="b" rotWithShape="0" blurRad="38100" dist="38100" dir="2700000">
                    <a:srgbClr val="000000">
                      <a:alpha val="43137"/>
                    </a:srgbClr>
                  </a:outerShdw>
                </a:effectLst>
              </a:defRPr>
            </a:lvl1pPr>
          </a:lstStyle>
          <a:p>
            <a:pPr/>
            <a:r>
              <a:t>08</a:t>
            </a:r>
          </a:p>
        </p:txBody>
      </p:sp>
      <p:sp>
        <p:nvSpPr>
          <p:cNvPr id="117" name="Text 0"/>
          <p:cNvSpPr txBox="1"/>
          <p:nvPr/>
        </p:nvSpPr>
        <p:spPr>
          <a:xfrm>
            <a:off x="5319655" y="5318076"/>
            <a:ext cx="7556422" cy="281311"/>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gn="just">
              <a:defRPr b="1" sz="2000">
                <a:latin typeface="Times New Roman"/>
                <a:ea typeface="Times New Roman"/>
                <a:cs typeface="Times New Roman"/>
                <a:sym typeface="Times New Roman"/>
              </a:defRPr>
            </a:lvl1pPr>
          </a:lstStyle>
          <a:p>
            <a:pPr/>
            <a:r>
              <a:t>Modules: Core Game Components</a:t>
            </a:r>
          </a:p>
        </p:txBody>
      </p:sp>
      <p:sp>
        <p:nvSpPr>
          <p:cNvPr id="118" name="Text 0"/>
          <p:cNvSpPr txBox="1"/>
          <p:nvPr/>
        </p:nvSpPr>
        <p:spPr>
          <a:xfrm>
            <a:off x="5316651" y="5953448"/>
            <a:ext cx="3549229" cy="28131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algn="just">
              <a:defRPr b="1" sz="2000">
                <a:latin typeface="Times New Roman"/>
                <a:ea typeface="Times New Roman"/>
                <a:cs typeface="Times New Roman"/>
                <a:sym typeface="Times New Roman"/>
              </a:defRPr>
            </a:lvl1pPr>
          </a:lstStyle>
          <a:p>
            <a:pPr/>
            <a:r>
              <a:t>Workflow: Development Process</a:t>
            </a:r>
          </a:p>
        </p:txBody>
      </p:sp>
      <p:sp>
        <p:nvSpPr>
          <p:cNvPr id="119" name="Text 0"/>
          <p:cNvSpPr txBox="1"/>
          <p:nvPr/>
        </p:nvSpPr>
        <p:spPr>
          <a:xfrm>
            <a:off x="5357755" y="6598574"/>
            <a:ext cx="2634928" cy="28131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algn="just">
              <a:defRPr b="1" sz="2000">
                <a:latin typeface="Times New Roman"/>
                <a:ea typeface="Times New Roman"/>
                <a:cs typeface="Times New Roman"/>
                <a:sym typeface="Times New Roman"/>
              </a:defRPr>
            </a:lvl1pPr>
          </a:lstStyle>
          <a:p>
            <a:pPr/>
            <a:r>
              <a:t>Reports &amp; Future Work</a:t>
            </a:r>
          </a:p>
        </p:txBody>
      </p:sp>
      <p:sp>
        <p:nvSpPr>
          <p:cNvPr id="120" name="Text 0"/>
          <p:cNvSpPr txBox="1"/>
          <p:nvPr/>
        </p:nvSpPr>
        <p:spPr>
          <a:xfrm>
            <a:off x="5417811" y="7235556"/>
            <a:ext cx="1192660" cy="28131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algn="just">
              <a:defRPr b="1" sz="2000">
                <a:latin typeface="Times New Roman"/>
                <a:ea typeface="Times New Roman"/>
                <a:cs typeface="Times New Roman"/>
                <a:sym typeface="Times New Roman"/>
              </a:defRPr>
            </a:lvl1pPr>
          </a:lstStyle>
          <a:p>
            <a:pPr/>
            <a:r>
              <a:t>References</a:t>
            </a:r>
          </a:p>
        </p:txBody>
      </p:sp>
      <p:sp>
        <p:nvSpPr>
          <p:cNvPr id="121" name="CONTENT"/>
          <p:cNvSpPr txBox="1"/>
          <p:nvPr/>
        </p:nvSpPr>
        <p:spPr>
          <a:xfrm>
            <a:off x="5360885" y="-33750"/>
            <a:ext cx="3809661" cy="93590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just">
              <a:defRPr b="1" sz="5900">
                <a:latin typeface="Times New Roman"/>
                <a:ea typeface="Times New Roman"/>
                <a:cs typeface="Times New Roman"/>
                <a:sym typeface="Times New Roman"/>
              </a:defRPr>
            </a:lvl1pPr>
          </a:lstStyle>
          <a:p>
            <a:pPr/>
            <a:r>
              <a:t>CONTENT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3"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124" name="Text 0"/>
          <p:cNvSpPr txBox="1"/>
          <p:nvPr/>
        </p:nvSpPr>
        <p:spPr>
          <a:xfrm>
            <a:off x="6280189" y="2328622"/>
            <a:ext cx="7556422" cy="138581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Introduction to Shooter: A Python-Powered Game</a:t>
            </a:r>
          </a:p>
        </p:txBody>
      </p:sp>
      <p:sp>
        <p:nvSpPr>
          <p:cNvPr id="125" name="Text 1"/>
          <p:cNvSpPr txBox="1"/>
          <p:nvPr/>
        </p:nvSpPr>
        <p:spPr>
          <a:xfrm>
            <a:off x="6280189" y="4086342"/>
            <a:ext cx="7556422" cy="211213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Welcome to the world of Shooter, a dynamic game developed using Python. Picture a fast-paced, top-down shooter where you pilot a spaceship, battling enemies. The game boasts an engaging gameplay loop that will challenge your skills to the limit. In this exploration, we’ll delve into the use of Python libraries, such as Pygame, and the exciting journey of creating this captivating game.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ext 0"/>
          <p:cNvSpPr txBox="1"/>
          <p:nvPr/>
        </p:nvSpPr>
        <p:spPr>
          <a:xfrm>
            <a:off x="793788" y="105583"/>
            <a:ext cx="13042824" cy="68731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Literature Review: Python in Game Development </a:t>
            </a:r>
          </a:p>
        </p:txBody>
      </p:sp>
      <p:sp>
        <p:nvSpPr>
          <p:cNvPr id="128" name="Text 1"/>
          <p:cNvSpPr txBox="1"/>
          <p:nvPr/>
        </p:nvSpPr>
        <p:spPr>
          <a:xfrm>
            <a:off x="779570" y="1861288"/>
            <a:ext cx="6244713" cy="14038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L="170447" indent="-170447" algn="just">
              <a:lnSpc>
                <a:spcPts val="2800"/>
              </a:lnSpc>
              <a:buSzPct val="100000"/>
              <a:buChar char="•"/>
              <a:defRPr>
                <a:solidFill>
                  <a:srgbClr val="443728"/>
                </a:solidFill>
                <a:latin typeface="Open Sans"/>
                <a:ea typeface="Open Sans"/>
                <a:cs typeface="Open Sans"/>
                <a:sym typeface="Open Sans"/>
              </a:defRPr>
            </a:lvl1pPr>
          </a:lstStyle>
          <a:p>
            <a:pPr/>
            <a:r>
              <a:t>Python's role in indie game development is growing due to its user-friendly nature. Several studies emphasize its ease of use and rapid prototyping capabilities, perfect for quickly testing and iterating game ideas.</a:t>
            </a:r>
          </a:p>
        </p:txBody>
      </p:sp>
      <p:sp>
        <p:nvSpPr>
          <p:cNvPr id="129" name="Text 1"/>
          <p:cNvSpPr txBox="1"/>
          <p:nvPr/>
        </p:nvSpPr>
        <p:spPr>
          <a:xfrm>
            <a:off x="779570" y="3632112"/>
            <a:ext cx="6244713" cy="17594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L="170447" indent="-170447" algn="just">
              <a:lnSpc>
                <a:spcPts val="2800"/>
              </a:lnSpc>
              <a:buSzPct val="100000"/>
              <a:buChar char="•"/>
              <a:defRPr>
                <a:solidFill>
                  <a:srgbClr val="443728"/>
                </a:solidFill>
                <a:latin typeface="Open Sans"/>
                <a:ea typeface="Open Sans"/>
                <a:cs typeface="Open Sans"/>
                <a:sym typeface="Open Sans"/>
              </a:defRPr>
            </a:lvl1pPr>
          </a:lstStyle>
          <a:p>
            <a:pPr/>
            <a:r>
              <a:t>Pygame is a well-established Python library for creating games, offering a wide range of features and functionalities. However, it's important to understand its limitations and compare it to other frameworks like Unity, especially for 2D game development.</a:t>
            </a:r>
          </a:p>
        </p:txBody>
      </p:sp>
      <p:sp>
        <p:nvSpPr>
          <p:cNvPr id="130" name="Text 2"/>
          <p:cNvSpPr txBox="1"/>
          <p:nvPr/>
        </p:nvSpPr>
        <p:spPr>
          <a:xfrm>
            <a:off x="779571" y="5758536"/>
            <a:ext cx="6244711" cy="10482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L="170447" indent="-170447" algn="just">
              <a:lnSpc>
                <a:spcPts val="2800"/>
              </a:lnSpc>
              <a:buSzPct val="100000"/>
              <a:buChar char="•"/>
              <a:defRPr>
                <a:solidFill>
                  <a:srgbClr val="443728"/>
                </a:solidFill>
                <a:latin typeface="Open Sans"/>
                <a:ea typeface="Open Sans"/>
                <a:cs typeface="Open Sans"/>
                <a:sym typeface="Open Sans"/>
              </a:defRPr>
            </a:lvl1pPr>
          </a:lstStyle>
          <a:p>
            <a:pPr/>
            <a:r>
              <a:t>The open-source game development community has built a vast ecosystem of Python libraries and game engines, offering unique features and use cases.</a:t>
            </a:r>
          </a:p>
        </p:txBody>
      </p:sp>
      <p:pic>
        <p:nvPicPr>
          <p:cNvPr id="131" name="photo-1594312915251-48db9280c8f1.jpg" descr="photo-1594312915251-48db9280c8f1.jpg"/>
          <p:cNvPicPr>
            <a:picLocks noChangeAspect="1"/>
          </p:cNvPicPr>
          <p:nvPr/>
        </p:nvPicPr>
        <p:blipFill>
          <a:blip r:embed="rId2">
            <a:alphaModFix amt="41172"/>
            <a:extLst/>
          </a:blip>
          <a:srcRect l="0" t="24653" r="2" b="0"/>
          <a:stretch>
            <a:fillRect/>
          </a:stretch>
        </p:blipFill>
        <p:spPr>
          <a:xfrm>
            <a:off x="7492654" y="2541609"/>
            <a:ext cx="6753226" cy="3395674"/>
          </a:xfrm>
          <a:custGeom>
            <a:avLst/>
            <a:gdLst/>
            <a:ahLst/>
            <a:cxnLst>
              <a:cxn ang="0">
                <a:pos x="wd2" y="hd2"/>
              </a:cxn>
              <a:cxn ang="5400000">
                <a:pos x="wd2" y="hd2"/>
              </a:cxn>
              <a:cxn ang="10800000">
                <a:pos x="wd2" y="hd2"/>
              </a:cxn>
              <a:cxn ang="16200000">
                <a:pos x="wd2" y="hd2"/>
              </a:cxn>
            </a:cxnLst>
            <a:rect l="0" t="0" r="r" b="b"/>
            <a:pathLst>
              <a:path w="21600" h="21599" fill="norm" stroke="1" extrusionOk="0">
                <a:moveTo>
                  <a:pt x="13086" y="0"/>
                </a:moveTo>
                <a:cubicBezTo>
                  <a:pt x="13056" y="-1"/>
                  <a:pt x="13024" y="8"/>
                  <a:pt x="12992" y="30"/>
                </a:cubicBezTo>
                <a:cubicBezTo>
                  <a:pt x="12942" y="65"/>
                  <a:pt x="12877" y="267"/>
                  <a:pt x="12828" y="538"/>
                </a:cubicBezTo>
                <a:cubicBezTo>
                  <a:pt x="12804" y="676"/>
                  <a:pt x="12661" y="1241"/>
                  <a:pt x="12648" y="1252"/>
                </a:cubicBezTo>
                <a:cubicBezTo>
                  <a:pt x="12641" y="1258"/>
                  <a:pt x="12636" y="1294"/>
                  <a:pt x="12636" y="1330"/>
                </a:cubicBezTo>
                <a:cubicBezTo>
                  <a:pt x="12636" y="1366"/>
                  <a:pt x="12627" y="1404"/>
                  <a:pt x="12618" y="1416"/>
                </a:cubicBezTo>
                <a:cubicBezTo>
                  <a:pt x="12608" y="1428"/>
                  <a:pt x="12600" y="1469"/>
                  <a:pt x="12600" y="1507"/>
                </a:cubicBezTo>
                <a:cubicBezTo>
                  <a:pt x="12600" y="1545"/>
                  <a:pt x="12580" y="1640"/>
                  <a:pt x="12556" y="1717"/>
                </a:cubicBezTo>
                <a:cubicBezTo>
                  <a:pt x="12531" y="1793"/>
                  <a:pt x="12512" y="1866"/>
                  <a:pt x="12512" y="1881"/>
                </a:cubicBezTo>
                <a:cubicBezTo>
                  <a:pt x="12512" y="1920"/>
                  <a:pt x="12257" y="2923"/>
                  <a:pt x="12218" y="3039"/>
                </a:cubicBezTo>
                <a:cubicBezTo>
                  <a:pt x="12199" y="3094"/>
                  <a:pt x="12168" y="3197"/>
                  <a:pt x="12149" y="3269"/>
                </a:cubicBezTo>
                <a:cubicBezTo>
                  <a:pt x="12131" y="3342"/>
                  <a:pt x="12110" y="3400"/>
                  <a:pt x="12102" y="3400"/>
                </a:cubicBezTo>
                <a:cubicBezTo>
                  <a:pt x="12095" y="3400"/>
                  <a:pt x="12088" y="3425"/>
                  <a:pt x="12088" y="3453"/>
                </a:cubicBezTo>
                <a:cubicBezTo>
                  <a:pt x="12088" y="3482"/>
                  <a:pt x="12067" y="3581"/>
                  <a:pt x="12041" y="3673"/>
                </a:cubicBezTo>
                <a:cubicBezTo>
                  <a:pt x="12016" y="3765"/>
                  <a:pt x="11989" y="3864"/>
                  <a:pt x="11982" y="3893"/>
                </a:cubicBezTo>
                <a:cubicBezTo>
                  <a:pt x="11957" y="3995"/>
                  <a:pt x="11872" y="4368"/>
                  <a:pt x="11859" y="4438"/>
                </a:cubicBezTo>
                <a:cubicBezTo>
                  <a:pt x="11851" y="4477"/>
                  <a:pt x="11832" y="4567"/>
                  <a:pt x="11817" y="4637"/>
                </a:cubicBezTo>
                <a:cubicBezTo>
                  <a:pt x="11801" y="4708"/>
                  <a:pt x="11789" y="4779"/>
                  <a:pt x="11789" y="4796"/>
                </a:cubicBezTo>
                <a:cubicBezTo>
                  <a:pt x="11789" y="4814"/>
                  <a:pt x="11773" y="4893"/>
                  <a:pt x="11753" y="4973"/>
                </a:cubicBezTo>
                <a:cubicBezTo>
                  <a:pt x="11734" y="5053"/>
                  <a:pt x="11718" y="5141"/>
                  <a:pt x="11718" y="5167"/>
                </a:cubicBezTo>
                <a:cubicBezTo>
                  <a:pt x="11718" y="5194"/>
                  <a:pt x="11707" y="5246"/>
                  <a:pt x="11692" y="5284"/>
                </a:cubicBezTo>
                <a:cubicBezTo>
                  <a:pt x="11678" y="5321"/>
                  <a:pt x="11666" y="5393"/>
                  <a:pt x="11666" y="5445"/>
                </a:cubicBezTo>
                <a:cubicBezTo>
                  <a:pt x="11665" y="5497"/>
                  <a:pt x="11658" y="5549"/>
                  <a:pt x="11648" y="5561"/>
                </a:cubicBezTo>
                <a:cubicBezTo>
                  <a:pt x="11638" y="5573"/>
                  <a:pt x="11630" y="5643"/>
                  <a:pt x="11630" y="5715"/>
                </a:cubicBezTo>
                <a:cubicBezTo>
                  <a:pt x="11630" y="5788"/>
                  <a:pt x="11621" y="5865"/>
                  <a:pt x="11610" y="5887"/>
                </a:cubicBezTo>
                <a:cubicBezTo>
                  <a:pt x="11599" y="5909"/>
                  <a:pt x="11586" y="5996"/>
                  <a:pt x="11582" y="6079"/>
                </a:cubicBezTo>
                <a:cubicBezTo>
                  <a:pt x="11578" y="6162"/>
                  <a:pt x="11567" y="6234"/>
                  <a:pt x="11558" y="6240"/>
                </a:cubicBezTo>
                <a:cubicBezTo>
                  <a:pt x="11549" y="6247"/>
                  <a:pt x="11541" y="6323"/>
                  <a:pt x="11541" y="6407"/>
                </a:cubicBezTo>
                <a:cubicBezTo>
                  <a:pt x="11541" y="6491"/>
                  <a:pt x="11533" y="6569"/>
                  <a:pt x="11524" y="6581"/>
                </a:cubicBezTo>
                <a:cubicBezTo>
                  <a:pt x="11514" y="6593"/>
                  <a:pt x="11506" y="6645"/>
                  <a:pt x="11506" y="6697"/>
                </a:cubicBezTo>
                <a:cubicBezTo>
                  <a:pt x="11505" y="6749"/>
                  <a:pt x="11493" y="6821"/>
                  <a:pt x="11479" y="6859"/>
                </a:cubicBezTo>
                <a:cubicBezTo>
                  <a:pt x="11465" y="6896"/>
                  <a:pt x="11454" y="6972"/>
                  <a:pt x="11454" y="7025"/>
                </a:cubicBezTo>
                <a:cubicBezTo>
                  <a:pt x="11454" y="7079"/>
                  <a:pt x="11446" y="7132"/>
                  <a:pt x="11436" y="7144"/>
                </a:cubicBezTo>
                <a:cubicBezTo>
                  <a:pt x="11426" y="7156"/>
                  <a:pt x="11418" y="7210"/>
                  <a:pt x="11418" y="7265"/>
                </a:cubicBezTo>
                <a:cubicBezTo>
                  <a:pt x="11418" y="7321"/>
                  <a:pt x="11410" y="7377"/>
                  <a:pt x="11400" y="7389"/>
                </a:cubicBezTo>
                <a:cubicBezTo>
                  <a:pt x="11391" y="7401"/>
                  <a:pt x="11383" y="7469"/>
                  <a:pt x="11383" y="7540"/>
                </a:cubicBezTo>
                <a:cubicBezTo>
                  <a:pt x="11382" y="7612"/>
                  <a:pt x="11370" y="7700"/>
                  <a:pt x="11356" y="7737"/>
                </a:cubicBezTo>
                <a:cubicBezTo>
                  <a:pt x="11342" y="7775"/>
                  <a:pt x="11329" y="7844"/>
                  <a:pt x="11329" y="7889"/>
                </a:cubicBezTo>
                <a:cubicBezTo>
                  <a:pt x="11329" y="7934"/>
                  <a:pt x="11323" y="7997"/>
                  <a:pt x="11314" y="8030"/>
                </a:cubicBezTo>
                <a:cubicBezTo>
                  <a:pt x="11289" y="8129"/>
                  <a:pt x="11256" y="8330"/>
                  <a:pt x="11247" y="8434"/>
                </a:cubicBezTo>
                <a:cubicBezTo>
                  <a:pt x="11242" y="8487"/>
                  <a:pt x="11230" y="8540"/>
                  <a:pt x="11221" y="8550"/>
                </a:cubicBezTo>
                <a:cubicBezTo>
                  <a:pt x="11213" y="8561"/>
                  <a:pt x="11206" y="8680"/>
                  <a:pt x="11206" y="8813"/>
                </a:cubicBezTo>
                <a:cubicBezTo>
                  <a:pt x="11206" y="8946"/>
                  <a:pt x="11199" y="9063"/>
                  <a:pt x="11191" y="9073"/>
                </a:cubicBezTo>
                <a:cubicBezTo>
                  <a:pt x="11183" y="9083"/>
                  <a:pt x="11171" y="9189"/>
                  <a:pt x="11166" y="9308"/>
                </a:cubicBezTo>
                <a:cubicBezTo>
                  <a:pt x="11160" y="9426"/>
                  <a:pt x="11148" y="9539"/>
                  <a:pt x="11138" y="9560"/>
                </a:cubicBezTo>
                <a:cubicBezTo>
                  <a:pt x="11127" y="9581"/>
                  <a:pt x="11117" y="9650"/>
                  <a:pt x="11117" y="9714"/>
                </a:cubicBezTo>
                <a:cubicBezTo>
                  <a:pt x="11117" y="9778"/>
                  <a:pt x="11111" y="9830"/>
                  <a:pt x="11101" y="9830"/>
                </a:cubicBezTo>
                <a:cubicBezTo>
                  <a:pt x="11091" y="9830"/>
                  <a:pt x="11083" y="9929"/>
                  <a:pt x="11083" y="10055"/>
                </a:cubicBezTo>
                <a:cubicBezTo>
                  <a:pt x="11083" y="10211"/>
                  <a:pt x="11075" y="10292"/>
                  <a:pt x="11056" y="10322"/>
                </a:cubicBezTo>
                <a:cubicBezTo>
                  <a:pt x="11042" y="10346"/>
                  <a:pt x="11030" y="10404"/>
                  <a:pt x="11030" y="10449"/>
                </a:cubicBezTo>
                <a:cubicBezTo>
                  <a:pt x="11030" y="10493"/>
                  <a:pt x="11022" y="10538"/>
                  <a:pt x="11012" y="10550"/>
                </a:cubicBezTo>
                <a:cubicBezTo>
                  <a:pt x="11002" y="10561"/>
                  <a:pt x="10994" y="10603"/>
                  <a:pt x="10994" y="10640"/>
                </a:cubicBezTo>
                <a:cubicBezTo>
                  <a:pt x="10994" y="10678"/>
                  <a:pt x="10988" y="10709"/>
                  <a:pt x="10980" y="10709"/>
                </a:cubicBezTo>
                <a:cubicBezTo>
                  <a:pt x="10963" y="10709"/>
                  <a:pt x="10907" y="10937"/>
                  <a:pt x="10907" y="11004"/>
                </a:cubicBezTo>
                <a:cubicBezTo>
                  <a:pt x="10907" y="11102"/>
                  <a:pt x="10848" y="11272"/>
                  <a:pt x="10791" y="11342"/>
                </a:cubicBezTo>
                <a:cubicBezTo>
                  <a:pt x="10726" y="11423"/>
                  <a:pt x="10720" y="11446"/>
                  <a:pt x="10702" y="11718"/>
                </a:cubicBezTo>
                <a:cubicBezTo>
                  <a:pt x="10696" y="11820"/>
                  <a:pt x="10684" y="11912"/>
                  <a:pt x="10676" y="11923"/>
                </a:cubicBezTo>
                <a:cubicBezTo>
                  <a:pt x="10667" y="11934"/>
                  <a:pt x="10659" y="12004"/>
                  <a:pt x="10659" y="12079"/>
                </a:cubicBezTo>
                <a:cubicBezTo>
                  <a:pt x="10659" y="12154"/>
                  <a:pt x="10651" y="12224"/>
                  <a:pt x="10641" y="12236"/>
                </a:cubicBezTo>
                <a:cubicBezTo>
                  <a:pt x="10632" y="12248"/>
                  <a:pt x="10624" y="12360"/>
                  <a:pt x="10624" y="12483"/>
                </a:cubicBezTo>
                <a:cubicBezTo>
                  <a:pt x="10624" y="12715"/>
                  <a:pt x="10602" y="12887"/>
                  <a:pt x="10573" y="12887"/>
                </a:cubicBezTo>
                <a:cubicBezTo>
                  <a:pt x="10563" y="12887"/>
                  <a:pt x="10560" y="12852"/>
                  <a:pt x="10565" y="12809"/>
                </a:cubicBezTo>
                <a:cubicBezTo>
                  <a:pt x="10576" y="12724"/>
                  <a:pt x="10577" y="12727"/>
                  <a:pt x="10566" y="12198"/>
                </a:cubicBezTo>
                <a:cubicBezTo>
                  <a:pt x="10561" y="11911"/>
                  <a:pt x="10551" y="11819"/>
                  <a:pt x="10518" y="11703"/>
                </a:cubicBezTo>
                <a:cubicBezTo>
                  <a:pt x="10477" y="11556"/>
                  <a:pt x="10423" y="11481"/>
                  <a:pt x="10353" y="11481"/>
                </a:cubicBezTo>
                <a:cubicBezTo>
                  <a:pt x="10325" y="11481"/>
                  <a:pt x="10302" y="11442"/>
                  <a:pt x="10276" y="11350"/>
                </a:cubicBezTo>
                <a:cubicBezTo>
                  <a:pt x="10255" y="11277"/>
                  <a:pt x="10219" y="11173"/>
                  <a:pt x="10196" y="11120"/>
                </a:cubicBezTo>
                <a:cubicBezTo>
                  <a:pt x="10173" y="11067"/>
                  <a:pt x="10131" y="10933"/>
                  <a:pt x="10103" y="10822"/>
                </a:cubicBezTo>
                <a:cubicBezTo>
                  <a:pt x="10075" y="10711"/>
                  <a:pt x="10026" y="10538"/>
                  <a:pt x="9994" y="10436"/>
                </a:cubicBezTo>
                <a:cubicBezTo>
                  <a:pt x="9962" y="10334"/>
                  <a:pt x="9936" y="10242"/>
                  <a:pt x="9936" y="10231"/>
                </a:cubicBezTo>
                <a:cubicBezTo>
                  <a:pt x="9936" y="10221"/>
                  <a:pt x="9915" y="10161"/>
                  <a:pt x="9891" y="10098"/>
                </a:cubicBezTo>
                <a:cubicBezTo>
                  <a:pt x="9867" y="10034"/>
                  <a:pt x="9847" y="9970"/>
                  <a:pt x="9847" y="9956"/>
                </a:cubicBezTo>
                <a:cubicBezTo>
                  <a:pt x="9847" y="9942"/>
                  <a:pt x="9828" y="9878"/>
                  <a:pt x="9804" y="9815"/>
                </a:cubicBezTo>
                <a:cubicBezTo>
                  <a:pt x="9779" y="9752"/>
                  <a:pt x="9759" y="9688"/>
                  <a:pt x="9759" y="9674"/>
                </a:cubicBezTo>
                <a:cubicBezTo>
                  <a:pt x="9759" y="9648"/>
                  <a:pt x="9576" y="9130"/>
                  <a:pt x="9504" y="8952"/>
                </a:cubicBezTo>
                <a:cubicBezTo>
                  <a:pt x="9428" y="8764"/>
                  <a:pt x="9010" y="7962"/>
                  <a:pt x="8963" y="7914"/>
                </a:cubicBezTo>
                <a:cubicBezTo>
                  <a:pt x="8936" y="7886"/>
                  <a:pt x="8904" y="7833"/>
                  <a:pt x="8891" y="7798"/>
                </a:cubicBezTo>
                <a:cubicBezTo>
                  <a:pt x="8878" y="7762"/>
                  <a:pt x="8844" y="7703"/>
                  <a:pt x="8815" y="7667"/>
                </a:cubicBezTo>
                <a:cubicBezTo>
                  <a:pt x="8786" y="7630"/>
                  <a:pt x="8751" y="7572"/>
                  <a:pt x="8739" y="7538"/>
                </a:cubicBezTo>
                <a:cubicBezTo>
                  <a:pt x="8726" y="7504"/>
                  <a:pt x="8563" y="7276"/>
                  <a:pt x="8377" y="7030"/>
                </a:cubicBezTo>
                <a:cubicBezTo>
                  <a:pt x="8190" y="6784"/>
                  <a:pt x="8035" y="6571"/>
                  <a:pt x="8030" y="6558"/>
                </a:cubicBezTo>
                <a:cubicBezTo>
                  <a:pt x="8016" y="6519"/>
                  <a:pt x="7646" y="6161"/>
                  <a:pt x="7448" y="5993"/>
                </a:cubicBezTo>
                <a:cubicBezTo>
                  <a:pt x="6772" y="5420"/>
                  <a:pt x="6612" y="5318"/>
                  <a:pt x="6148" y="5157"/>
                </a:cubicBezTo>
                <a:cubicBezTo>
                  <a:pt x="5938" y="5085"/>
                  <a:pt x="5717" y="5222"/>
                  <a:pt x="5576" y="5511"/>
                </a:cubicBezTo>
                <a:cubicBezTo>
                  <a:pt x="5562" y="5541"/>
                  <a:pt x="5497" y="5639"/>
                  <a:pt x="5432" y="5730"/>
                </a:cubicBezTo>
                <a:cubicBezTo>
                  <a:pt x="5367" y="5822"/>
                  <a:pt x="5307" y="5919"/>
                  <a:pt x="5300" y="5945"/>
                </a:cubicBezTo>
                <a:cubicBezTo>
                  <a:pt x="5292" y="5971"/>
                  <a:pt x="5260" y="6017"/>
                  <a:pt x="5229" y="6048"/>
                </a:cubicBezTo>
                <a:cubicBezTo>
                  <a:pt x="5197" y="6080"/>
                  <a:pt x="5134" y="6174"/>
                  <a:pt x="5089" y="6255"/>
                </a:cubicBezTo>
                <a:cubicBezTo>
                  <a:pt x="4915" y="6571"/>
                  <a:pt x="4712" y="6969"/>
                  <a:pt x="4712" y="6993"/>
                </a:cubicBezTo>
                <a:cubicBezTo>
                  <a:pt x="4712" y="7006"/>
                  <a:pt x="4686" y="7068"/>
                  <a:pt x="4654" y="7131"/>
                </a:cubicBezTo>
                <a:cubicBezTo>
                  <a:pt x="4621" y="7195"/>
                  <a:pt x="4582" y="7284"/>
                  <a:pt x="4567" y="7328"/>
                </a:cubicBezTo>
                <a:cubicBezTo>
                  <a:pt x="4552" y="7372"/>
                  <a:pt x="4514" y="7466"/>
                  <a:pt x="4481" y="7538"/>
                </a:cubicBezTo>
                <a:cubicBezTo>
                  <a:pt x="4448" y="7610"/>
                  <a:pt x="4398" y="7733"/>
                  <a:pt x="4369" y="7811"/>
                </a:cubicBezTo>
                <a:cubicBezTo>
                  <a:pt x="4341" y="7888"/>
                  <a:pt x="4311" y="7960"/>
                  <a:pt x="4306" y="7970"/>
                </a:cubicBezTo>
                <a:cubicBezTo>
                  <a:pt x="4300" y="7979"/>
                  <a:pt x="4265" y="8073"/>
                  <a:pt x="4227" y="8179"/>
                </a:cubicBezTo>
                <a:cubicBezTo>
                  <a:pt x="4189" y="8285"/>
                  <a:pt x="4092" y="8549"/>
                  <a:pt x="4011" y="8765"/>
                </a:cubicBezTo>
                <a:cubicBezTo>
                  <a:pt x="3931" y="8980"/>
                  <a:pt x="3865" y="9166"/>
                  <a:pt x="3865" y="9179"/>
                </a:cubicBezTo>
                <a:cubicBezTo>
                  <a:pt x="3865" y="9220"/>
                  <a:pt x="3681" y="9759"/>
                  <a:pt x="3667" y="9759"/>
                </a:cubicBezTo>
                <a:cubicBezTo>
                  <a:pt x="3660" y="9759"/>
                  <a:pt x="3653" y="9783"/>
                  <a:pt x="3653" y="9812"/>
                </a:cubicBezTo>
                <a:cubicBezTo>
                  <a:pt x="3653" y="9841"/>
                  <a:pt x="3645" y="9865"/>
                  <a:pt x="3636" y="9865"/>
                </a:cubicBezTo>
                <a:cubicBezTo>
                  <a:pt x="3626" y="9865"/>
                  <a:pt x="3618" y="9889"/>
                  <a:pt x="3618" y="9916"/>
                </a:cubicBezTo>
                <a:cubicBezTo>
                  <a:pt x="3618" y="9943"/>
                  <a:pt x="3612" y="9970"/>
                  <a:pt x="3604" y="9977"/>
                </a:cubicBezTo>
                <a:cubicBezTo>
                  <a:pt x="3596" y="9983"/>
                  <a:pt x="3555" y="10083"/>
                  <a:pt x="3512" y="10199"/>
                </a:cubicBezTo>
                <a:cubicBezTo>
                  <a:pt x="3470" y="10315"/>
                  <a:pt x="3430" y="10419"/>
                  <a:pt x="3424" y="10428"/>
                </a:cubicBezTo>
                <a:cubicBezTo>
                  <a:pt x="3418" y="10438"/>
                  <a:pt x="3398" y="10508"/>
                  <a:pt x="3380" y="10585"/>
                </a:cubicBezTo>
                <a:cubicBezTo>
                  <a:pt x="3336" y="10776"/>
                  <a:pt x="3252" y="11015"/>
                  <a:pt x="3182" y="11150"/>
                </a:cubicBezTo>
                <a:cubicBezTo>
                  <a:pt x="3126" y="11259"/>
                  <a:pt x="3119" y="11264"/>
                  <a:pt x="2942" y="11277"/>
                </a:cubicBezTo>
                <a:cubicBezTo>
                  <a:pt x="2788" y="11288"/>
                  <a:pt x="2752" y="11301"/>
                  <a:pt x="2704" y="11370"/>
                </a:cubicBezTo>
                <a:cubicBezTo>
                  <a:pt x="2655" y="11440"/>
                  <a:pt x="2647" y="11472"/>
                  <a:pt x="2647" y="11602"/>
                </a:cubicBezTo>
                <a:cubicBezTo>
                  <a:pt x="2647" y="11732"/>
                  <a:pt x="2637" y="11776"/>
                  <a:pt x="2568" y="11923"/>
                </a:cubicBezTo>
                <a:cubicBezTo>
                  <a:pt x="2524" y="12016"/>
                  <a:pt x="2488" y="12106"/>
                  <a:pt x="2488" y="12122"/>
                </a:cubicBezTo>
                <a:cubicBezTo>
                  <a:pt x="2488" y="12154"/>
                  <a:pt x="2527" y="12296"/>
                  <a:pt x="2543" y="12324"/>
                </a:cubicBezTo>
                <a:cubicBezTo>
                  <a:pt x="2580" y="12390"/>
                  <a:pt x="2612" y="12534"/>
                  <a:pt x="2612" y="12630"/>
                </a:cubicBezTo>
                <a:cubicBezTo>
                  <a:pt x="2612" y="12692"/>
                  <a:pt x="2619" y="12752"/>
                  <a:pt x="2629" y="12763"/>
                </a:cubicBezTo>
                <a:cubicBezTo>
                  <a:pt x="2639" y="12775"/>
                  <a:pt x="2647" y="12909"/>
                  <a:pt x="2647" y="13061"/>
                </a:cubicBezTo>
                <a:cubicBezTo>
                  <a:pt x="2647" y="13214"/>
                  <a:pt x="2639" y="13350"/>
                  <a:pt x="2629" y="13362"/>
                </a:cubicBezTo>
                <a:cubicBezTo>
                  <a:pt x="2619" y="13374"/>
                  <a:pt x="2612" y="13460"/>
                  <a:pt x="2612" y="13556"/>
                </a:cubicBezTo>
                <a:cubicBezTo>
                  <a:pt x="2612" y="13756"/>
                  <a:pt x="2661" y="13997"/>
                  <a:pt x="2746" y="14207"/>
                </a:cubicBezTo>
                <a:cubicBezTo>
                  <a:pt x="2784" y="14304"/>
                  <a:pt x="2807" y="14406"/>
                  <a:pt x="2816" y="14523"/>
                </a:cubicBezTo>
                <a:cubicBezTo>
                  <a:pt x="2822" y="14618"/>
                  <a:pt x="2836" y="14715"/>
                  <a:pt x="2845" y="14738"/>
                </a:cubicBezTo>
                <a:cubicBezTo>
                  <a:pt x="2855" y="14763"/>
                  <a:pt x="2854" y="14804"/>
                  <a:pt x="2843" y="14844"/>
                </a:cubicBezTo>
                <a:cubicBezTo>
                  <a:pt x="2834" y="14879"/>
                  <a:pt x="2821" y="14963"/>
                  <a:pt x="2816" y="15033"/>
                </a:cubicBezTo>
                <a:cubicBezTo>
                  <a:pt x="2809" y="15119"/>
                  <a:pt x="2781" y="15212"/>
                  <a:pt x="2727" y="15321"/>
                </a:cubicBezTo>
                <a:cubicBezTo>
                  <a:pt x="2683" y="15409"/>
                  <a:pt x="2647" y="15494"/>
                  <a:pt x="2647" y="15510"/>
                </a:cubicBezTo>
                <a:cubicBezTo>
                  <a:pt x="2647" y="15526"/>
                  <a:pt x="2613" y="15577"/>
                  <a:pt x="2572" y="15624"/>
                </a:cubicBezTo>
                <a:cubicBezTo>
                  <a:pt x="2531" y="15670"/>
                  <a:pt x="2478" y="15753"/>
                  <a:pt x="2455" y="15808"/>
                </a:cubicBezTo>
                <a:cubicBezTo>
                  <a:pt x="2432" y="15863"/>
                  <a:pt x="2402" y="15909"/>
                  <a:pt x="2389" y="15909"/>
                </a:cubicBezTo>
                <a:cubicBezTo>
                  <a:pt x="2376" y="15909"/>
                  <a:pt x="2365" y="15923"/>
                  <a:pt x="2365" y="15939"/>
                </a:cubicBezTo>
                <a:cubicBezTo>
                  <a:pt x="2365" y="15956"/>
                  <a:pt x="2289" y="16035"/>
                  <a:pt x="2196" y="16118"/>
                </a:cubicBezTo>
                <a:cubicBezTo>
                  <a:pt x="2103" y="16202"/>
                  <a:pt x="2007" y="16314"/>
                  <a:pt x="1980" y="16366"/>
                </a:cubicBezTo>
                <a:cubicBezTo>
                  <a:pt x="1917" y="16492"/>
                  <a:pt x="1730" y="16741"/>
                  <a:pt x="1607" y="16863"/>
                </a:cubicBezTo>
                <a:cubicBezTo>
                  <a:pt x="1553" y="16917"/>
                  <a:pt x="1461" y="17018"/>
                  <a:pt x="1403" y="17085"/>
                </a:cubicBezTo>
                <a:cubicBezTo>
                  <a:pt x="1344" y="17153"/>
                  <a:pt x="1256" y="17245"/>
                  <a:pt x="1206" y="17292"/>
                </a:cubicBezTo>
                <a:cubicBezTo>
                  <a:pt x="1156" y="17340"/>
                  <a:pt x="1095" y="17419"/>
                  <a:pt x="1071" y="17467"/>
                </a:cubicBezTo>
                <a:cubicBezTo>
                  <a:pt x="1036" y="17537"/>
                  <a:pt x="856" y="17787"/>
                  <a:pt x="489" y="18272"/>
                </a:cubicBezTo>
                <a:cubicBezTo>
                  <a:pt x="471" y="18295"/>
                  <a:pt x="409" y="18382"/>
                  <a:pt x="352" y="18464"/>
                </a:cubicBezTo>
                <a:cubicBezTo>
                  <a:pt x="253" y="18605"/>
                  <a:pt x="242" y="18613"/>
                  <a:pt x="124" y="18613"/>
                </a:cubicBezTo>
                <a:lnTo>
                  <a:pt x="0" y="18613"/>
                </a:lnTo>
                <a:lnTo>
                  <a:pt x="0" y="20107"/>
                </a:lnTo>
                <a:lnTo>
                  <a:pt x="0" y="21599"/>
                </a:lnTo>
                <a:lnTo>
                  <a:pt x="10800" y="21599"/>
                </a:lnTo>
                <a:lnTo>
                  <a:pt x="21600" y="21599"/>
                </a:lnTo>
                <a:lnTo>
                  <a:pt x="21600" y="21228"/>
                </a:lnTo>
                <a:lnTo>
                  <a:pt x="21596" y="20115"/>
                </a:lnTo>
                <a:lnTo>
                  <a:pt x="21591" y="18630"/>
                </a:lnTo>
                <a:lnTo>
                  <a:pt x="21432" y="18630"/>
                </a:lnTo>
                <a:cubicBezTo>
                  <a:pt x="21345" y="18630"/>
                  <a:pt x="21216" y="18627"/>
                  <a:pt x="21146" y="18623"/>
                </a:cubicBezTo>
                <a:cubicBezTo>
                  <a:pt x="21018" y="18614"/>
                  <a:pt x="21019" y="18613"/>
                  <a:pt x="21019" y="18514"/>
                </a:cubicBezTo>
                <a:cubicBezTo>
                  <a:pt x="21019" y="18421"/>
                  <a:pt x="20963" y="18262"/>
                  <a:pt x="20931" y="18262"/>
                </a:cubicBezTo>
                <a:cubicBezTo>
                  <a:pt x="20923" y="18262"/>
                  <a:pt x="20859" y="18152"/>
                  <a:pt x="20788" y="18017"/>
                </a:cubicBezTo>
                <a:cubicBezTo>
                  <a:pt x="20716" y="17882"/>
                  <a:pt x="20656" y="17769"/>
                  <a:pt x="20653" y="17769"/>
                </a:cubicBezTo>
                <a:cubicBezTo>
                  <a:pt x="20650" y="17769"/>
                  <a:pt x="20543" y="17568"/>
                  <a:pt x="20414" y="17320"/>
                </a:cubicBezTo>
                <a:cubicBezTo>
                  <a:pt x="19988" y="16500"/>
                  <a:pt x="19785" y="16115"/>
                  <a:pt x="19422" y="15444"/>
                </a:cubicBezTo>
                <a:cubicBezTo>
                  <a:pt x="19335" y="15284"/>
                  <a:pt x="19219" y="15064"/>
                  <a:pt x="19165" y="14957"/>
                </a:cubicBezTo>
                <a:cubicBezTo>
                  <a:pt x="19111" y="14850"/>
                  <a:pt x="19035" y="14735"/>
                  <a:pt x="18996" y="14700"/>
                </a:cubicBezTo>
                <a:cubicBezTo>
                  <a:pt x="18854" y="14568"/>
                  <a:pt x="18866" y="14685"/>
                  <a:pt x="18866" y="13193"/>
                </a:cubicBezTo>
                <a:lnTo>
                  <a:pt x="18866" y="11860"/>
                </a:lnTo>
                <a:lnTo>
                  <a:pt x="18825" y="11789"/>
                </a:lnTo>
                <a:cubicBezTo>
                  <a:pt x="18730" y="11625"/>
                  <a:pt x="18606" y="11572"/>
                  <a:pt x="18231" y="11534"/>
                </a:cubicBezTo>
                <a:cubicBezTo>
                  <a:pt x="18110" y="11522"/>
                  <a:pt x="18004" y="11503"/>
                  <a:pt x="17996" y="11494"/>
                </a:cubicBezTo>
                <a:cubicBezTo>
                  <a:pt x="17988" y="11484"/>
                  <a:pt x="18019" y="11426"/>
                  <a:pt x="18063" y="11365"/>
                </a:cubicBezTo>
                <a:cubicBezTo>
                  <a:pt x="18108" y="11303"/>
                  <a:pt x="18159" y="11206"/>
                  <a:pt x="18175" y="11148"/>
                </a:cubicBezTo>
                <a:cubicBezTo>
                  <a:pt x="18191" y="11090"/>
                  <a:pt x="18210" y="11038"/>
                  <a:pt x="18217" y="11032"/>
                </a:cubicBezTo>
                <a:cubicBezTo>
                  <a:pt x="18224" y="11025"/>
                  <a:pt x="18230" y="10977"/>
                  <a:pt x="18231" y="10926"/>
                </a:cubicBezTo>
                <a:cubicBezTo>
                  <a:pt x="18232" y="10874"/>
                  <a:pt x="18242" y="10776"/>
                  <a:pt x="18254" y="10709"/>
                </a:cubicBezTo>
                <a:cubicBezTo>
                  <a:pt x="18271" y="10612"/>
                  <a:pt x="18270" y="10560"/>
                  <a:pt x="18253" y="10464"/>
                </a:cubicBezTo>
                <a:cubicBezTo>
                  <a:pt x="18241" y="10396"/>
                  <a:pt x="18231" y="10227"/>
                  <a:pt x="18231" y="10088"/>
                </a:cubicBezTo>
                <a:cubicBezTo>
                  <a:pt x="18231" y="9949"/>
                  <a:pt x="18222" y="9824"/>
                  <a:pt x="18212" y="9812"/>
                </a:cubicBezTo>
                <a:cubicBezTo>
                  <a:pt x="18202" y="9800"/>
                  <a:pt x="18194" y="9714"/>
                  <a:pt x="18194" y="9618"/>
                </a:cubicBezTo>
                <a:cubicBezTo>
                  <a:pt x="18194" y="9523"/>
                  <a:pt x="18186" y="9444"/>
                  <a:pt x="18176" y="9444"/>
                </a:cubicBezTo>
                <a:cubicBezTo>
                  <a:pt x="18167" y="9444"/>
                  <a:pt x="18159" y="9420"/>
                  <a:pt x="18159" y="9391"/>
                </a:cubicBezTo>
                <a:cubicBezTo>
                  <a:pt x="18159" y="9324"/>
                  <a:pt x="18110" y="9167"/>
                  <a:pt x="18062" y="9083"/>
                </a:cubicBezTo>
                <a:cubicBezTo>
                  <a:pt x="17962" y="8906"/>
                  <a:pt x="17780" y="8813"/>
                  <a:pt x="17543" y="8813"/>
                </a:cubicBezTo>
                <a:cubicBezTo>
                  <a:pt x="17341" y="8813"/>
                  <a:pt x="17348" y="8831"/>
                  <a:pt x="17348" y="8197"/>
                </a:cubicBezTo>
                <a:cubicBezTo>
                  <a:pt x="17348" y="7874"/>
                  <a:pt x="17340" y="7647"/>
                  <a:pt x="17330" y="7634"/>
                </a:cubicBezTo>
                <a:cubicBezTo>
                  <a:pt x="17320" y="7622"/>
                  <a:pt x="17312" y="7576"/>
                  <a:pt x="17312" y="7530"/>
                </a:cubicBezTo>
                <a:cubicBezTo>
                  <a:pt x="17312" y="7484"/>
                  <a:pt x="17304" y="7436"/>
                  <a:pt x="17294" y="7424"/>
                </a:cubicBezTo>
                <a:cubicBezTo>
                  <a:pt x="17285" y="7412"/>
                  <a:pt x="17276" y="7265"/>
                  <a:pt x="17276" y="7096"/>
                </a:cubicBezTo>
                <a:cubicBezTo>
                  <a:pt x="17276" y="6880"/>
                  <a:pt x="17269" y="6768"/>
                  <a:pt x="17251" y="6720"/>
                </a:cubicBezTo>
                <a:cubicBezTo>
                  <a:pt x="17237" y="6682"/>
                  <a:pt x="17225" y="6601"/>
                  <a:pt x="17224" y="6538"/>
                </a:cubicBezTo>
                <a:cubicBezTo>
                  <a:pt x="17224" y="6475"/>
                  <a:pt x="17216" y="6422"/>
                  <a:pt x="17207" y="6422"/>
                </a:cubicBezTo>
                <a:cubicBezTo>
                  <a:pt x="17197" y="6422"/>
                  <a:pt x="17189" y="6402"/>
                  <a:pt x="17189" y="6374"/>
                </a:cubicBezTo>
                <a:cubicBezTo>
                  <a:pt x="17189" y="6347"/>
                  <a:pt x="17176" y="6269"/>
                  <a:pt x="17160" y="6205"/>
                </a:cubicBezTo>
                <a:cubicBezTo>
                  <a:pt x="17143" y="6141"/>
                  <a:pt x="17123" y="6062"/>
                  <a:pt x="17115" y="6028"/>
                </a:cubicBezTo>
                <a:cubicBezTo>
                  <a:pt x="17107" y="5995"/>
                  <a:pt x="17100" y="5899"/>
                  <a:pt x="17100" y="5814"/>
                </a:cubicBezTo>
                <a:cubicBezTo>
                  <a:pt x="17100" y="5729"/>
                  <a:pt x="17089" y="5612"/>
                  <a:pt x="17075" y="5556"/>
                </a:cubicBezTo>
                <a:cubicBezTo>
                  <a:pt x="17060" y="5501"/>
                  <a:pt x="17048" y="5429"/>
                  <a:pt x="17048" y="5395"/>
                </a:cubicBezTo>
                <a:cubicBezTo>
                  <a:pt x="17048" y="5361"/>
                  <a:pt x="17040" y="5305"/>
                  <a:pt x="17031" y="5271"/>
                </a:cubicBezTo>
                <a:cubicBezTo>
                  <a:pt x="16968" y="5032"/>
                  <a:pt x="16924" y="4784"/>
                  <a:pt x="16924" y="4668"/>
                </a:cubicBezTo>
                <a:cubicBezTo>
                  <a:pt x="16924" y="4592"/>
                  <a:pt x="16915" y="4521"/>
                  <a:pt x="16906" y="4509"/>
                </a:cubicBezTo>
                <a:cubicBezTo>
                  <a:pt x="16895" y="4496"/>
                  <a:pt x="16889" y="4292"/>
                  <a:pt x="16889" y="4016"/>
                </a:cubicBezTo>
                <a:cubicBezTo>
                  <a:pt x="16889" y="3741"/>
                  <a:pt x="16882" y="3537"/>
                  <a:pt x="16872" y="3524"/>
                </a:cubicBezTo>
                <a:cubicBezTo>
                  <a:pt x="16862" y="3512"/>
                  <a:pt x="16854" y="3472"/>
                  <a:pt x="16854" y="3436"/>
                </a:cubicBezTo>
                <a:cubicBezTo>
                  <a:pt x="16854" y="3291"/>
                  <a:pt x="16594" y="3014"/>
                  <a:pt x="16458" y="3014"/>
                </a:cubicBezTo>
                <a:cubicBezTo>
                  <a:pt x="16419" y="3014"/>
                  <a:pt x="16342" y="2997"/>
                  <a:pt x="16286" y="2974"/>
                </a:cubicBezTo>
                <a:cubicBezTo>
                  <a:pt x="16197" y="2937"/>
                  <a:pt x="16170" y="2942"/>
                  <a:pt x="16051" y="3007"/>
                </a:cubicBezTo>
                <a:cubicBezTo>
                  <a:pt x="15910" y="3084"/>
                  <a:pt x="15917" y="3085"/>
                  <a:pt x="15695" y="2961"/>
                </a:cubicBezTo>
                <a:cubicBezTo>
                  <a:pt x="15615" y="2917"/>
                  <a:pt x="15596" y="2888"/>
                  <a:pt x="15549" y="2734"/>
                </a:cubicBezTo>
                <a:cubicBezTo>
                  <a:pt x="15519" y="2637"/>
                  <a:pt x="15494" y="2526"/>
                  <a:pt x="15494" y="2489"/>
                </a:cubicBezTo>
                <a:cubicBezTo>
                  <a:pt x="15494" y="2452"/>
                  <a:pt x="15486" y="2413"/>
                  <a:pt x="15476" y="2401"/>
                </a:cubicBezTo>
                <a:cubicBezTo>
                  <a:pt x="15467" y="2389"/>
                  <a:pt x="15459" y="2355"/>
                  <a:pt x="15459" y="2325"/>
                </a:cubicBezTo>
                <a:cubicBezTo>
                  <a:pt x="15459" y="2242"/>
                  <a:pt x="15403" y="2024"/>
                  <a:pt x="15360" y="1936"/>
                </a:cubicBezTo>
                <a:cubicBezTo>
                  <a:pt x="15332" y="1882"/>
                  <a:pt x="15290" y="1849"/>
                  <a:pt x="15219" y="1833"/>
                </a:cubicBezTo>
                <a:cubicBezTo>
                  <a:pt x="15163" y="1820"/>
                  <a:pt x="15092" y="1781"/>
                  <a:pt x="15063" y="1747"/>
                </a:cubicBezTo>
                <a:cubicBezTo>
                  <a:pt x="14933" y="1597"/>
                  <a:pt x="14717" y="1664"/>
                  <a:pt x="14637" y="1881"/>
                </a:cubicBezTo>
                <a:cubicBezTo>
                  <a:pt x="14618" y="1932"/>
                  <a:pt x="14572" y="2037"/>
                  <a:pt x="14535" y="2113"/>
                </a:cubicBezTo>
                <a:cubicBezTo>
                  <a:pt x="14468" y="2246"/>
                  <a:pt x="14466" y="2247"/>
                  <a:pt x="14434" y="2184"/>
                </a:cubicBezTo>
                <a:cubicBezTo>
                  <a:pt x="14400" y="2115"/>
                  <a:pt x="14277" y="1659"/>
                  <a:pt x="14277" y="1603"/>
                </a:cubicBezTo>
                <a:cubicBezTo>
                  <a:pt x="14277" y="1585"/>
                  <a:pt x="14265" y="1546"/>
                  <a:pt x="14250" y="1517"/>
                </a:cubicBezTo>
                <a:cubicBezTo>
                  <a:pt x="14236" y="1488"/>
                  <a:pt x="14224" y="1435"/>
                  <a:pt x="14224" y="1398"/>
                </a:cubicBezTo>
                <a:cubicBezTo>
                  <a:pt x="14224" y="1362"/>
                  <a:pt x="14215" y="1322"/>
                  <a:pt x="14206" y="1310"/>
                </a:cubicBezTo>
                <a:cubicBezTo>
                  <a:pt x="14196" y="1298"/>
                  <a:pt x="14188" y="1260"/>
                  <a:pt x="14188" y="1222"/>
                </a:cubicBezTo>
                <a:cubicBezTo>
                  <a:pt x="14188" y="1159"/>
                  <a:pt x="14176" y="1091"/>
                  <a:pt x="14133" y="942"/>
                </a:cubicBezTo>
                <a:cubicBezTo>
                  <a:pt x="14125" y="913"/>
                  <a:pt x="14112" y="859"/>
                  <a:pt x="14103" y="820"/>
                </a:cubicBezTo>
                <a:cubicBezTo>
                  <a:pt x="14067" y="658"/>
                  <a:pt x="13972" y="573"/>
                  <a:pt x="13871" y="613"/>
                </a:cubicBezTo>
                <a:cubicBezTo>
                  <a:pt x="13809" y="638"/>
                  <a:pt x="13694" y="843"/>
                  <a:pt x="13694" y="929"/>
                </a:cubicBezTo>
                <a:cubicBezTo>
                  <a:pt x="13694" y="959"/>
                  <a:pt x="13683" y="1006"/>
                  <a:pt x="13669" y="1035"/>
                </a:cubicBezTo>
                <a:cubicBezTo>
                  <a:pt x="13654" y="1064"/>
                  <a:pt x="13629" y="1121"/>
                  <a:pt x="13614" y="1164"/>
                </a:cubicBezTo>
                <a:cubicBezTo>
                  <a:pt x="13587" y="1241"/>
                  <a:pt x="13587" y="1241"/>
                  <a:pt x="13509" y="1065"/>
                </a:cubicBezTo>
                <a:cubicBezTo>
                  <a:pt x="13466" y="969"/>
                  <a:pt x="13431" y="871"/>
                  <a:pt x="13430" y="848"/>
                </a:cubicBezTo>
                <a:cubicBezTo>
                  <a:pt x="13430" y="826"/>
                  <a:pt x="13424" y="802"/>
                  <a:pt x="13416" y="795"/>
                </a:cubicBezTo>
                <a:cubicBezTo>
                  <a:pt x="13402" y="782"/>
                  <a:pt x="13323" y="467"/>
                  <a:pt x="13288" y="283"/>
                </a:cubicBezTo>
                <a:cubicBezTo>
                  <a:pt x="13255" y="106"/>
                  <a:pt x="13177" y="3"/>
                  <a:pt x="13086" y="0"/>
                </a:cubicBezTo>
                <a:close/>
              </a:path>
            </a:pathLst>
          </a:cu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3"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sp>
        <p:nvSpPr>
          <p:cNvPr id="134" name="Text 0"/>
          <p:cNvSpPr txBox="1"/>
          <p:nvPr/>
        </p:nvSpPr>
        <p:spPr>
          <a:xfrm>
            <a:off x="793790" y="1415771"/>
            <a:ext cx="7556422" cy="138581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Objective of the Shooter Project</a:t>
            </a:r>
          </a:p>
        </p:txBody>
      </p:sp>
      <p:sp>
        <p:nvSpPr>
          <p:cNvPr id="135" name="Shape 1"/>
          <p:cNvSpPr/>
          <p:nvPr/>
        </p:nvSpPr>
        <p:spPr>
          <a:xfrm>
            <a:off x="793790" y="3428643"/>
            <a:ext cx="510304" cy="510304"/>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36" name="Text 2"/>
          <p:cNvSpPr txBox="1"/>
          <p:nvPr/>
        </p:nvSpPr>
        <p:spPr>
          <a:xfrm>
            <a:off x="950770" y="3471147"/>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1</a:t>
            </a:r>
          </a:p>
        </p:txBody>
      </p:sp>
      <p:sp>
        <p:nvSpPr>
          <p:cNvPr id="137" name="Text 3"/>
          <p:cNvSpPr txBox="1"/>
          <p:nvPr/>
        </p:nvSpPr>
        <p:spPr>
          <a:xfrm>
            <a:off x="1530905" y="3428643"/>
            <a:ext cx="2927750" cy="10453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The primary goal is to create a functional and engaging shooter game using Python.</a:t>
            </a:r>
          </a:p>
        </p:txBody>
      </p:sp>
      <p:sp>
        <p:nvSpPr>
          <p:cNvPr id="138" name="Shape 4"/>
          <p:cNvSpPr/>
          <p:nvPr/>
        </p:nvSpPr>
        <p:spPr>
          <a:xfrm>
            <a:off x="4685467" y="3428643"/>
            <a:ext cx="510304" cy="510304"/>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39" name="Text 5"/>
          <p:cNvSpPr txBox="1"/>
          <p:nvPr/>
        </p:nvSpPr>
        <p:spPr>
          <a:xfrm>
            <a:off x="4842447" y="3471147"/>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2</a:t>
            </a:r>
          </a:p>
        </p:txBody>
      </p:sp>
      <p:sp>
        <p:nvSpPr>
          <p:cNvPr id="140" name="Text 6"/>
          <p:cNvSpPr txBox="1"/>
          <p:nvPr/>
        </p:nvSpPr>
        <p:spPr>
          <a:xfrm>
            <a:off x="5422582" y="3428643"/>
            <a:ext cx="2927749" cy="14009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Implement core game mechanics like player movement, shooting, enemy AI, level design, and scoring.</a:t>
            </a:r>
          </a:p>
        </p:txBody>
      </p:sp>
      <p:sp>
        <p:nvSpPr>
          <p:cNvPr id="141" name="Shape 7"/>
          <p:cNvSpPr/>
          <p:nvPr/>
        </p:nvSpPr>
        <p:spPr>
          <a:xfrm>
            <a:off x="793790" y="5725119"/>
            <a:ext cx="510304" cy="510304"/>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42" name="Text 8"/>
          <p:cNvSpPr txBox="1"/>
          <p:nvPr/>
        </p:nvSpPr>
        <p:spPr>
          <a:xfrm>
            <a:off x="950770" y="5767625"/>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3</a:t>
            </a:r>
          </a:p>
        </p:txBody>
      </p:sp>
      <p:sp>
        <p:nvSpPr>
          <p:cNvPr id="143" name="Text 9"/>
          <p:cNvSpPr txBox="1"/>
          <p:nvPr/>
        </p:nvSpPr>
        <p:spPr>
          <a:xfrm>
            <a:off x="1530905" y="5725119"/>
            <a:ext cx="6819305" cy="10453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Quantifiable goals: - Achieve a frame rate of at least 30 FPS. - Implement at least 3 different enemy types. - Design a minimum of 5 levels.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ext 0"/>
          <p:cNvSpPr txBox="1"/>
          <p:nvPr/>
        </p:nvSpPr>
        <p:spPr>
          <a:xfrm>
            <a:off x="839811" y="118821"/>
            <a:ext cx="12950777" cy="6873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Technology: Hardware &amp; Software Requirements</a:t>
            </a:r>
          </a:p>
        </p:txBody>
      </p:sp>
      <p:sp>
        <p:nvSpPr>
          <p:cNvPr id="146" name="Text 1"/>
          <p:cNvSpPr txBox="1"/>
          <p:nvPr/>
        </p:nvSpPr>
        <p:spPr>
          <a:xfrm>
            <a:off x="1191896" y="1280829"/>
            <a:ext cx="2839877" cy="30617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defTabSz="457200">
              <a:defRPr b="1" sz="2100">
                <a:latin typeface="Times New Roman"/>
                <a:ea typeface="Times New Roman"/>
                <a:cs typeface="Times New Roman"/>
                <a:sym typeface="Times New Roman"/>
              </a:defRPr>
            </a:lvl1pPr>
          </a:lstStyle>
          <a:p>
            <a:pPr/>
            <a:r>
              <a:t>Hardware Requirements</a:t>
            </a:r>
          </a:p>
        </p:txBody>
      </p:sp>
      <p:sp>
        <p:nvSpPr>
          <p:cNvPr id="147" name="Text 2"/>
          <p:cNvSpPr txBox="1"/>
          <p:nvPr/>
        </p:nvSpPr>
        <p:spPr>
          <a:xfrm>
            <a:off x="694263" y="2061697"/>
            <a:ext cx="6244710" cy="183776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0472" indent="-180472" defTabSz="457200">
              <a:lnSpc>
                <a:spcPct val="150000"/>
              </a:lnSpc>
              <a:buSzPct val="100000"/>
              <a:buChar char="•"/>
              <a:defRPr>
                <a:latin typeface="Times New Roman"/>
                <a:ea typeface="Times New Roman"/>
                <a:cs typeface="Times New Roman"/>
                <a:sym typeface="Times New Roman"/>
              </a:defRPr>
            </a:pPr>
            <a:r>
              <a:t>Minimum System Requirements: Intel i5 or equivalent, 8GB RAM, 256GB SSD.</a:t>
            </a:r>
          </a:p>
          <a:p>
            <a:pPr marL="180472" indent="-180472" defTabSz="457200">
              <a:lnSpc>
                <a:spcPct val="150000"/>
              </a:lnSpc>
              <a:buSzPct val="100000"/>
              <a:buChar char="•"/>
              <a:defRPr>
                <a:latin typeface="Times New Roman"/>
                <a:ea typeface="Times New Roman"/>
                <a:cs typeface="Times New Roman"/>
                <a:sym typeface="Times New Roman"/>
              </a:defRPr>
            </a:pPr>
            <a:r>
              <a:t>Development Environment: Game runs locally, no server required.</a:t>
            </a:r>
          </a:p>
          <a:p>
            <a:pPr marL="180472" indent="-180472" defTabSz="457200">
              <a:lnSpc>
                <a:spcPct val="150000"/>
              </a:lnSpc>
              <a:buSzPct val="100000"/>
              <a:buChar char="•"/>
              <a:defRPr>
                <a:latin typeface="Times New Roman"/>
                <a:ea typeface="Times New Roman"/>
                <a:cs typeface="Times New Roman"/>
                <a:sym typeface="Times New Roman"/>
              </a:defRPr>
            </a:pPr>
            <a:r>
              <a:t>Client Compatibility: Windows, macOS, Linux.</a:t>
            </a:r>
          </a:p>
        </p:txBody>
      </p:sp>
      <p:sp>
        <p:nvSpPr>
          <p:cNvPr id="148" name="Text 3"/>
          <p:cNvSpPr txBox="1"/>
          <p:nvPr/>
        </p:nvSpPr>
        <p:spPr>
          <a:xfrm>
            <a:off x="8267769" y="5140514"/>
            <a:ext cx="2691682" cy="30617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defTabSz="457200">
              <a:defRPr b="1" sz="2100">
                <a:latin typeface="Times New Roman"/>
                <a:ea typeface="Times New Roman"/>
                <a:cs typeface="Times New Roman"/>
                <a:sym typeface="Times New Roman"/>
              </a:defRPr>
            </a:lvl1pPr>
          </a:lstStyle>
          <a:p>
            <a:pPr/>
            <a:r>
              <a:t>Software Requirements</a:t>
            </a:r>
          </a:p>
        </p:txBody>
      </p:sp>
      <p:sp>
        <p:nvSpPr>
          <p:cNvPr id="149" name="Text 4"/>
          <p:cNvSpPr txBox="1"/>
          <p:nvPr/>
        </p:nvSpPr>
        <p:spPr>
          <a:xfrm>
            <a:off x="8168243" y="5786163"/>
            <a:ext cx="6244711" cy="104737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180472" indent="-180472" defTabSz="457200">
              <a:lnSpc>
                <a:spcPct val="150000"/>
              </a:lnSpc>
              <a:buSzPct val="100000"/>
              <a:buChar char="•"/>
              <a:defRPr>
                <a:latin typeface="Times New Roman"/>
                <a:ea typeface="Times New Roman"/>
                <a:cs typeface="Times New Roman"/>
                <a:sym typeface="Times New Roman"/>
              </a:defRPr>
            </a:pPr>
            <a:r>
              <a:t>Programming Language: Python 3.x</a:t>
            </a:r>
          </a:p>
          <a:p>
            <a:pPr marL="180472" indent="-180472" defTabSz="457200">
              <a:lnSpc>
                <a:spcPct val="150000"/>
              </a:lnSpc>
              <a:buSzPct val="100000"/>
              <a:buChar char="•"/>
              <a:defRPr>
                <a:latin typeface="Times New Roman"/>
                <a:ea typeface="Times New Roman"/>
                <a:cs typeface="Times New Roman"/>
                <a:sym typeface="Times New Roman"/>
              </a:defRPr>
            </a:pPr>
            <a:r>
              <a:t>Main Framework/Library: Pygame</a:t>
            </a:r>
          </a:p>
          <a:p>
            <a:pPr marL="180472" indent="-180472" defTabSz="457200">
              <a:lnSpc>
                <a:spcPct val="150000"/>
              </a:lnSpc>
              <a:buSzPct val="100000"/>
              <a:buChar char="•"/>
              <a:defRPr>
                <a:latin typeface="Times New Roman"/>
                <a:ea typeface="Times New Roman"/>
                <a:cs typeface="Times New Roman"/>
                <a:sym typeface="Times New Roman"/>
              </a:defRPr>
            </a:pPr>
            <a:r>
              <a:t>Development Environment: VS Code with Python extension</a:t>
            </a:r>
          </a:p>
        </p:txBody>
      </p:sp>
      <p:pic>
        <p:nvPicPr>
          <p:cNvPr id="150" name="pasted-movie.png" descr="pasted-movie.png"/>
          <p:cNvPicPr>
            <a:picLocks noChangeAspect="1"/>
          </p:cNvPicPr>
          <p:nvPr/>
        </p:nvPicPr>
        <p:blipFill>
          <a:blip r:embed="rId2">
            <a:extLst/>
          </a:blip>
          <a:stretch>
            <a:fillRect/>
          </a:stretch>
        </p:blipFill>
        <p:spPr>
          <a:xfrm>
            <a:off x="8345161" y="949352"/>
            <a:ext cx="5435897" cy="3055473"/>
          </a:xfrm>
          <a:prstGeom prst="rect">
            <a:avLst/>
          </a:prstGeom>
          <a:ln w="12700">
            <a:miter lim="400000"/>
          </a:ln>
        </p:spPr>
      </p:pic>
      <p:pic>
        <p:nvPicPr>
          <p:cNvPr id="151" name="pasted-movie.png" descr="pasted-movie.png"/>
          <p:cNvPicPr>
            <a:picLocks noChangeAspect="1"/>
          </p:cNvPicPr>
          <p:nvPr/>
        </p:nvPicPr>
        <p:blipFill>
          <a:blip r:embed="rId3">
            <a:extLst/>
          </a:blip>
          <a:stretch>
            <a:fillRect/>
          </a:stretch>
        </p:blipFill>
        <p:spPr>
          <a:xfrm>
            <a:off x="972364" y="4769355"/>
            <a:ext cx="4850785" cy="2591299"/>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Text 0"/>
          <p:cNvSpPr txBox="1"/>
          <p:nvPr/>
        </p:nvSpPr>
        <p:spPr>
          <a:xfrm>
            <a:off x="793790" y="893088"/>
            <a:ext cx="7556422" cy="138581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500"/>
              </a:lnSpc>
              <a:defRPr b="1" sz="4400">
                <a:solidFill>
                  <a:srgbClr val="443728"/>
                </a:solidFill>
                <a:latin typeface="Crimson Pro Bold"/>
                <a:ea typeface="Crimson Pro Bold"/>
                <a:cs typeface="Crimson Pro Bold"/>
                <a:sym typeface="Crimson Pro Bold"/>
              </a:defRPr>
            </a:lvl1pPr>
          </a:lstStyle>
          <a:p>
            <a:pPr/>
            <a:r>
              <a:t>Modules: Core Game Components</a:t>
            </a:r>
          </a:p>
        </p:txBody>
      </p:sp>
      <p:sp>
        <p:nvSpPr>
          <p:cNvPr id="154" name="Shape 1"/>
          <p:cNvSpPr/>
          <p:nvPr/>
        </p:nvSpPr>
        <p:spPr>
          <a:xfrm>
            <a:off x="793790" y="2650806"/>
            <a:ext cx="3664864" cy="2773802"/>
          </a:xfrm>
          <a:prstGeom prst="roundRect">
            <a:avLst>
              <a:gd name="adj" fmla="val 3435"/>
            </a:avLst>
          </a:prstGeom>
          <a:solidFill>
            <a:srgbClr val="EBE2E0"/>
          </a:solidFill>
          <a:ln w="7620">
            <a:solidFill>
              <a:srgbClr val="D1C8C6"/>
            </a:solidFill>
          </a:ln>
        </p:spPr>
        <p:txBody>
          <a:bodyPr lIns="45718" tIns="45718" rIns="45718" bIns="45718"/>
          <a:lstStyle/>
          <a:p>
            <a:pPr/>
          </a:p>
        </p:txBody>
      </p:sp>
      <p:sp>
        <p:nvSpPr>
          <p:cNvPr id="155" name="Text 2"/>
          <p:cNvSpPr txBox="1"/>
          <p:nvPr/>
        </p:nvSpPr>
        <p:spPr>
          <a:xfrm>
            <a:off x="1028222" y="2885240"/>
            <a:ext cx="1906973" cy="33857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Player Module</a:t>
            </a:r>
          </a:p>
        </p:txBody>
      </p:sp>
      <p:sp>
        <p:nvSpPr>
          <p:cNvPr id="156" name="Text 3"/>
          <p:cNvSpPr txBox="1"/>
          <p:nvPr/>
        </p:nvSpPr>
        <p:spPr>
          <a:xfrm>
            <a:off x="1028222" y="3375659"/>
            <a:ext cx="3195997" cy="14009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Handles player input, movement, shooting, and health. Includes classes like Player, Weapon, and Projectile.</a:t>
            </a:r>
          </a:p>
        </p:txBody>
      </p:sp>
      <p:sp>
        <p:nvSpPr>
          <p:cNvPr id="157" name="Shape 4"/>
          <p:cNvSpPr/>
          <p:nvPr/>
        </p:nvSpPr>
        <p:spPr>
          <a:xfrm>
            <a:off x="4685467" y="2650806"/>
            <a:ext cx="3664865" cy="2773802"/>
          </a:xfrm>
          <a:prstGeom prst="roundRect">
            <a:avLst>
              <a:gd name="adj" fmla="val 3435"/>
            </a:avLst>
          </a:prstGeom>
          <a:solidFill>
            <a:srgbClr val="EBE2E0"/>
          </a:solidFill>
          <a:ln w="7620">
            <a:solidFill>
              <a:srgbClr val="D1C8C6"/>
            </a:solidFill>
          </a:ln>
        </p:spPr>
        <p:txBody>
          <a:bodyPr lIns="45718" tIns="45718" rIns="45718" bIns="45718"/>
          <a:lstStyle/>
          <a:p>
            <a:pPr/>
          </a:p>
        </p:txBody>
      </p:sp>
      <p:sp>
        <p:nvSpPr>
          <p:cNvPr id="158" name="Text 5"/>
          <p:cNvSpPr txBox="1"/>
          <p:nvPr/>
        </p:nvSpPr>
        <p:spPr>
          <a:xfrm>
            <a:off x="4889105" y="2885240"/>
            <a:ext cx="3257588" cy="33857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Enemy Behavior Module</a:t>
            </a:r>
          </a:p>
        </p:txBody>
      </p:sp>
      <p:sp>
        <p:nvSpPr>
          <p:cNvPr id="159" name="Text 6"/>
          <p:cNvSpPr txBox="1"/>
          <p:nvPr/>
        </p:nvSpPr>
        <p:spPr>
          <a:xfrm>
            <a:off x="4919900" y="3375659"/>
            <a:ext cx="3195997" cy="140093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Enemy Behavior Module covers movement patterns, AI logic, and health system for various enemy types in the game.</a:t>
            </a:r>
          </a:p>
        </p:txBody>
      </p:sp>
      <p:sp>
        <p:nvSpPr>
          <p:cNvPr id="160" name="Shape 7"/>
          <p:cNvSpPr/>
          <p:nvPr/>
        </p:nvSpPr>
        <p:spPr>
          <a:xfrm>
            <a:off x="4685586" y="5651420"/>
            <a:ext cx="3664626" cy="2139439"/>
          </a:xfrm>
          <a:prstGeom prst="roundRect">
            <a:avLst>
              <a:gd name="adj" fmla="val 4453"/>
            </a:avLst>
          </a:prstGeom>
          <a:solidFill>
            <a:srgbClr val="EBE2E0"/>
          </a:solidFill>
          <a:ln w="7620">
            <a:solidFill>
              <a:srgbClr val="D1C8C6"/>
            </a:solidFill>
          </a:ln>
        </p:spPr>
        <p:txBody>
          <a:bodyPr lIns="45718" tIns="45718" rIns="45718" bIns="45718"/>
          <a:lstStyle/>
          <a:p>
            <a:pPr/>
          </a:p>
        </p:txBody>
      </p:sp>
      <p:sp>
        <p:nvSpPr>
          <p:cNvPr id="161" name="Text 8"/>
          <p:cNvSpPr txBox="1"/>
          <p:nvPr/>
        </p:nvSpPr>
        <p:spPr>
          <a:xfrm>
            <a:off x="5020786" y="5796512"/>
            <a:ext cx="1782553" cy="33857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Level Module</a:t>
            </a:r>
          </a:p>
        </p:txBody>
      </p:sp>
      <p:sp>
        <p:nvSpPr>
          <p:cNvPr id="162" name="Text 9"/>
          <p:cNvSpPr txBox="1"/>
          <p:nvPr/>
        </p:nvSpPr>
        <p:spPr>
          <a:xfrm>
            <a:off x="4816002" y="6319399"/>
            <a:ext cx="3403795" cy="140093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Loads and manages game levels, including enemy spawns and environment. Level design uses data structures like 2D arrays.</a:t>
            </a:r>
          </a:p>
        </p:txBody>
      </p:sp>
      <p:sp>
        <p:nvSpPr>
          <p:cNvPr id="163" name="Shape 7"/>
          <p:cNvSpPr/>
          <p:nvPr/>
        </p:nvSpPr>
        <p:spPr>
          <a:xfrm>
            <a:off x="793909" y="5651420"/>
            <a:ext cx="3664626" cy="2139439"/>
          </a:xfrm>
          <a:prstGeom prst="roundRect">
            <a:avLst>
              <a:gd name="adj" fmla="val 4453"/>
            </a:avLst>
          </a:prstGeom>
          <a:solidFill>
            <a:srgbClr val="EBE2E0"/>
          </a:solidFill>
          <a:ln w="7620">
            <a:solidFill>
              <a:srgbClr val="D1C8C6"/>
            </a:solidFill>
          </a:ln>
        </p:spPr>
        <p:txBody>
          <a:bodyPr lIns="45718" tIns="45718" rIns="45718" bIns="45718"/>
          <a:lstStyle/>
          <a:p>
            <a:pPr/>
          </a:p>
        </p:txBody>
      </p:sp>
      <p:sp>
        <p:nvSpPr>
          <p:cNvPr id="164" name="Text 9"/>
          <p:cNvSpPr txBox="1"/>
          <p:nvPr/>
        </p:nvSpPr>
        <p:spPr>
          <a:xfrm>
            <a:off x="796361" y="6319399"/>
            <a:ext cx="3403796" cy="140093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sz="1700">
                <a:solidFill>
                  <a:srgbClr val="443728"/>
                </a:solidFill>
                <a:latin typeface="Open Sans"/>
                <a:ea typeface="Open Sans"/>
                <a:cs typeface="Open Sans"/>
                <a:sym typeface="Open Sans"/>
              </a:defRPr>
            </a:lvl1pPr>
          </a:lstStyle>
          <a:p>
            <a:pPr/>
            <a:r>
              <a:t>Controls enemy attacks, including shooting mechanisms, collision handling, and attack frequency/difficulty scaling.</a:t>
            </a:r>
          </a:p>
        </p:txBody>
      </p:sp>
      <p:sp>
        <p:nvSpPr>
          <p:cNvPr id="165" name="EnemyAttack Module"/>
          <p:cNvSpPr txBox="1"/>
          <p:nvPr/>
        </p:nvSpPr>
        <p:spPr>
          <a:xfrm>
            <a:off x="823744" y="5750794"/>
            <a:ext cx="2929790" cy="430015"/>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nSpc>
                <a:spcPts val="2700"/>
              </a:lnSpc>
              <a:defRPr b="1" sz="2200">
                <a:solidFill>
                  <a:srgbClr val="443728"/>
                </a:solidFill>
                <a:latin typeface="Crimson Pro Bold"/>
                <a:ea typeface="Crimson Pro Bold"/>
                <a:cs typeface="Crimson Pro Bold"/>
                <a:sym typeface="Crimson Pro Bold"/>
              </a:defRPr>
            </a:lvl1pPr>
          </a:lstStyle>
          <a:p>
            <a:pPr/>
            <a:r>
              <a:t>EnemyAttack Module</a:t>
            </a:r>
          </a:p>
        </p:txBody>
      </p:sp>
      <p:pic>
        <p:nvPicPr>
          <p:cNvPr id="166" name="pasted-movie.png" descr="pasted-movie.png"/>
          <p:cNvPicPr>
            <a:picLocks noChangeAspect="1"/>
          </p:cNvPicPr>
          <p:nvPr/>
        </p:nvPicPr>
        <p:blipFill>
          <a:blip r:embed="rId2">
            <a:extLst/>
          </a:blip>
          <a:stretch>
            <a:fillRect/>
          </a:stretch>
        </p:blipFill>
        <p:spPr>
          <a:xfrm>
            <a:off x="8573334" y="1805695"/>
            <a:ext cx="6035631" cy="603563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Text 0"/>
          <p:cNvSpPr txBox="1"/>
          <p:nvPr/>
        </p:nvSpPr>
        <p:spPr>
          <a:xfrm>
            <a:off x="775929" y="609598"/>
            <a:ext cx="8499917" cy="6742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400"/>
              </a:lnSpc>
              <a:defRPr b="1" sz="4300">
                <a:solidFill>
                  <a:srgbClr val="443728"/>
                </a:solidFill>
                <a:latin typeface="Crimson Pro Bold"/>
                <a:ea typeface="Crimson Pro Bold"/>
                <a:cs typeface="Crimson Pro Bold"/>
                <a:sym typeface="Crimson Pro Bold"/>
              </a:defRPr>
            </a:lvl1pPr>
          </a:lstStyle>
          <a:p>
            <a:pPr/>
            <a:r>
              <a:t>Workflow: Development Process</a:t>
            </a:r>
          </a:p>
        </p:txBody>
      </p:sp>
      <p:sp>
        <p:nvSpPr>
          <p:cNvPr id="169" name="Shape 1"/>
          <p:cNvSpPr/>
          <p:nvPr/>
        </p:nvSpPr>
        <p:spPr>
          <a:xfrm>
            <a:off x="7299959" y="1745694"/>
            <a:ext cx="30482" cy="5874902"/>
          </a:xfrm>
          <a:prstGeom prst="roundRect">
            <a:avLst>
              <a:gd name="adj" fmla="val 50000"/>
            </a:avLst>
          </a:prstGeom>
          <a:solidFill>
            <a:srgbClr val="D1C8C6"/>
          </a:solidFill>
          <a:ln w="12700">
            <a:miter lim="400000"/>
          </a:ln>
        </p:spPr>
        <p:txBody>
          <a:bodyPr lIns="45718" tIns="45718" rIns="45718" bIns="45718"/>
          <a:lstStyle/>
          <a:p>
            <a:pPr/>
          </a:p>
        </p:txBody>
      </p:sp>
      <p:sp>
        <p:nvSpPr>
          <p:cNvPr id="170" name="Shape 2"/>
          <p:cNvSpPr/>
          <p:nvPr/>
        </p:nvSpPr>
        <p:spPr>
          <a:xfrm>
            <a:off x="6431219" y="2229087"/>
            <a:ext cx="665085" cy="30482"/>
          </a:xfrm>
          <a:prstGeom prst="roundRect">
            <a:avLst>
              <a:gd name="adj" fmla="val 50000"/>
            </a:avLst>
          </a:prstGeom>
          <a:solidFill>
            <a:srgbClr val="D1C8C6"/>
          </a:solidFill>
          <a:ln w="12700">
            <a:miter lim="400000"/>
          </a:ln>
        </p:spPr>
        <p:txBody>
          <a:bodyPr lIns="45718" tIns="45718" rIns="45718" bIns="45718"/>
          <a:lstStyle/>
          <a:p>
            <a:pPr/>
          </a:p>
        </p:txBody>
      </p:sp>
      <p:sp>
        <p:nvSpPr>
          <p:cNvPr id="171" name="Shape 3"/>
          <p:cNvSpPr/>
          <p:nvPr/>
        </p:nvSpPr>
        <p:spPr>
          <a:xfrm>
            <a:off x="7065822" y="1995010"/>
            <a:ext cx="498755" cy="498755"/>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72" name="Text 4"/>
          <p:cNvSpPr txBox="1"/>
          <p:nvPr/>
        </p:nvSpPr>
        <p:spPr>
          <a:xfrm>
            <a:off x="7216970" y="2036503"/>
            <a:ext cx="196342" cy="3401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1</a:t>
            </a:r>
          </a:p>
        </p:txBody>
      </p:sp>
      <p:sp>
        <p:nvSpPr>
          <p:cNvPr id="173" name="Text 5"/>
          <p:cNvSpPr txBox="1"/>
          <p:nvPr/>
        </p:nvSpPr>
        <p:spPr>
          <a:xfrm>
            <a:off x="5304854" y="1967389"/>
            <a:ext cx="901874" cy="3356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b="1" sz="2100">
                <a:solidFill>
                  <a:srgbClr val="443728"/>
                </a:solidFill>
                <a:latin typeface="Crimson Pro Bold"/>
                <a:ea typeface="Crimson Pro Bold"/>
                <a:cs typeface="Crimson Pro Bold"/>
                <a:sym typeface="Crimson Pro Bold"/>
              </a:defRPr>
            </a:lvl1pPr>
          </a:lstStyle>
          <a:p>
            <a:pPr/>
            <a:r>
              <a:t>Design</a:t>
            </a:r>
          </a:p>
        </p:txBody>
      </p:sp>
      <p:sp>
        <p:nvSpPr>
          <p:cNvPr id="174" name="Text 6"/>
          <p:cNvSpPr txBox="1"/>
          <p:nvPr/>
        </p:nvSpPr>
        <p:spPr>
          <a:xfrm>
            <a:off x="775930" y="2446852"/>
            <a:ext cx="5430798" cy="66687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r">
              <a:lnSpc>
                <a:spcPts val="2700"/>
              </a:lnSpc>
              <a:defRPr sz="1700">
                <a:solidFill>
                  <a:srgbClr val="443728"/>
                </a:solidFill>
                <a:latin typeface="Open Sans"/>
                <a:ea typeface="Open Sans"/>
                <a:cs typeface="Open Sans"/>
                <a:sym typeface="Open Sans"/>
              </a:defRPr>
            </a:lvl1pPr>
          </a:lstStyle>
          <a:p>
            <a:pPr/>
            <a:r>
              <a:t>Define game mechanics, story (if any), and overall structure.</a:t>
            </a:r>
          </a:p>
        </p:txBody>
      </p:sp>
      <p:sp>
        <p:nvSpPr>
          <p:cNvPr id="175" name="Shape 7"/>
          <p:cNvSpPr/>
          <p:nvPr/>
        </p:nvSpPr>
        <p:spPr>
          <a:xfrm>
            <a:off x="7534095" y="3337559"/>
            <a:ext cx="665085" cy="30482"/>
          </a:xfrm>
          <a:prstGeom prst="roundRect">
            <a:avLst>
              <a:gd name="adj" fmla="val 50000"/>
            </a:avLst>
          </a:prstGeom>
          <a:solidFill>
            <a:srgbClr val="D1C8C6"/>
          </a:solidFill>
          <a:ln w="12700">
            <a:miter lim="400000"/>
          </a:ln>
        </p:spPr>
        <p:txBody>
          <a:bodyPr lIns="45718" tIns="45718" rIns="45718" bIns="45718"/>
          <a:lstStyle/>
          <a:p>
            <a:pPr/>
          </a:p>
        </p:txBody>
      </p:sp>
      <p:sp>
        <p:nvSpPr>
          <p:cNvPr id="176" name="Shape 8"/>
          <p:cNvSpPr/>
          <p:nvPr/>
        </p:nvSpPr>
        <p:spPr>
          <a:xfrm>
            <a:off x="7065822" y="3103483"/>
            <a:ext cx="498755" cy="498755"/>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77" name="Text 9"/>
          <p:cNvSpPr txBox="1"/>
          <p:nvPr/>
        </p:nvSpPr>
        <p:spPr>
          <a:xfrm>
            <a:off x="7216970" y="3144976"/>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2</a:t>
            </a:r>
          </a:p>
        </p:txBody>
      </p:sp>
      <p:sp>
        <p:nvSpPr>
          <p:cNvPr id="178" name="Text 10"/>
          <p:cNvSpPr txBox="1"/>
          <p:nvPr/>
        </p:nvSpPr>
        <p:spPr>
          <a:xfrm>
            <a:off x="8423671" y="3075861"/>
            <a:ext cx="1983520" cy="3356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100">
                <a:solidFill>
                  <a:srgbClr val="443728"/>
                </a:solidFill>
                <a:latin typeface="Crimson Pro Bold"/>
                <a:ea typeface="Crimson Pro Bold"/>
                <a:cs typeface="Crimson Pro Bold"/>
                <a:sym typeface="Crimson Pro Bold"/>
              </a:defRPr>
            </a:lvl1pPr>
          </a:lstStyle>
          <a:p>
            <a:pPr/>
            <a:r>
              <a:t>Implementation</a:t>
            </a:r>
          </a:p>
        </p:txBody>
      </p:sp>
      <p:sp>
        <p:nvSpPr>
          <p:cNvPr id="179" name="Text 11"/>
          <p:cNvSpPr txBox="1"/>
          <p:nvPr/>
        </p:nvSpPr>
        <p:spPr>
          <a:xfrm>
            <a:off x="8423671" y="3555324"/>
            <a:ext cx="4040901" cy="32397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sz="1700">
                <a:solidFill>
                  <a:srgbClr val="443728"/>
                </a:solidFill>
                <a:latin typeface="Open Sans"/>
                <a:ea typeface="Open Sans"/>
                <a:cs typeface="Open Sans"/>
                <a:sym typeface="Open Sans"/>
              </a:defRPr>
            </a:lvl1pPr>
          </a:lstStyle>
          <a:p>
            <a:pPr/>
            <a:r>
              <a:t>Code core modules (player, enemy, level).</a:t>
            </a:r>
          </a:p>
        </p:txBody>
      </p:sp>
      <p:sp>
        <p:nvSpPr>
          <p:cNvPr id="180" name="Shape 12"/>
          <p:cNvSpPr/>
          <p:nvPr/>
        </p:nvSpPr>
        <p:spPr>
          <a:xfrm>
            <a:off x="6431219" y="4335183"/>
            <a:ext cx="665085" cy="30482"/>
          </a:xfrm>
          <a:prstGeom prst="roundRect">
            <a:avLst>
              <a:gd name="adj" fmla="val 50000"/>
            </a:avLst>
          </a:prstGeom>
          <a:solidFill>
            <a:srgbClr val="D1C8C6"/>
          </a:solidFill>
          <a:ln w="12700">
            <a:miter lim="400000"/>
          </a:ln>
        </p:spPr>
        <p:txBody>
          <a:bodyPr lIns="45718" tIns="45718" rIns="45718" bIns="45718"/>
          <a:lstStyle/>
          <a:p>
            <a:pPr/>
          </a:p>
        </p:txBody>
      </p:sp>
      <p:sp>
        <p:nvSpPr>
          <p:cNvPr id="181" name="Shape 13"/>
          <p:cNvSpPr/>
          <p:nvPr/>
        </p:nvSpPr>
        <p:spPr>
          <a:xfrm>
            <a:off x="7065822" y="4101107"/>
            <a:ext cx="498755" cy="498755"/>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82" name="Text 14"/>
          <p:cNvSpPr txBox="1"/>
          <p:nvPr/>
        </p:nvSpPr>
        <p:spPr>
          <a:xfrm>
            <a:off x="7216970" y="4142601"/>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3</a:t>
            </a:r>
          </a:p>
        </p:txBody>
      </p:sp>
      <p:sp>
        <p:nvSpPr>
          <p:cNvPr id="183" name="Text 15"/>
          <p:cNvSpPr txBox="1"/>
          <p:nvPr/>
        </p:nvSpPr>
        <p:spPr>
          <a:xfrm>
            <a:off x="5265395" y="4073485"/>
            <a:ext cx="941333" cy="3356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b="1" sz="2100">
                <a:solidFill>
                  <a:srgbClr val="443728"/>
                </a:solidFill>
                <a:latin typeface="Crimson Pro Bold"/>
                <a:ea typeface="Crimson Pro Bold"/>
                <a:cs typeface="Crimson Pro Bold"/>
                <a:sym typeface="Crimson Pro Bold"/>
              </a:defRPr>
            </a:lvl1pPr>
          </a:lstStyle>
          <a:p>
            <a:pPr/>
            <a:r>
              <a:t>Testing</a:t>
            </a:r>
          </a:p>
        </p:txBody>
      </p:sp>
      <p:sp>
        <p:nvSpPr>
          <p:cNvPr id="184" name="Text 16"/>
          <p:cNvSpPr txBox="1"/>
          <p:nvPr/>
        </p:nvSpPr>
        <p:spPr>
          <a:xfrm>
            <a:off x="1657387" y="4552950"/>
            <a:ext cx="4549342" cy="32397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sz="1700">
                <a:solidFill>
                  <a:srgbClr val="443728"/>
                </a:solidFill>
                <a:latin typeface="Open Sans"/>
                <a:ea typeface="Open Sans"/>
                <a:cs typeface="Open Sans"/>
                <a:sym typeface="Open Sans"/>
              </a:defRPr>
            </a:lvl1pPr>
          </a:lstStyle>
          <a:p>
            <a:pPr/>
            <a:r>
              <a:t>Unit testing, integration testing, and playtesting.</a:t>
            </a:r>
          </a:p>
        </p:txBody>
      </p:sp>
      <p:sp>
        <p:nvSpPr>
          <p:cNvPr id="185" name="Shape 17"/>
          <p:cNvSpPr/>
          <p:nvPr/>
        </p:nvSpPr>
        <p:spPr>
          <a:xfrm>
            <a:off x="7534095" y="5332807"/>
            <a:ext cx="665085" cy="30482"/>
          </a:xfrm>
          <a:prstGeom prst="roundRect">
            <a:avLst>
              <a:gd name="adj" fmla="val 50000"/>
            </a:avLst>
          </a:prstGeom>
          <a:solidFill>
            <a:srgbClr val="D1C8C6"/>
          </a:solidFill>
          <a:ln w="12700">
            <a:miter lim="400000"/>
          </a:ln>
        </p:spPr>
        <p:txBody>
          <a:bodyPr lIns="45718" tIns="45718" rIns="45718" bIns="45718"/>
          <a:lstStyle/>
          <a:p>
            <a:pPr/>
          </a:p>
        </p:txBody>
      </p:sp>
      <p:sp>
        <p:nvSpPr>
          <p:cNvPr id="186" name="Shape 18"/>
          <p:cNvSpPr/>
          <p:nvPr/>
        </p:nvSpPr>
        <p:spPr>
          <a:xfrm>
            <a:off x="7065822" y="5098732"/>
            <a:ext cx="498755" cy="498755"/>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87" name="Text 19"/>
          <p:cNvSpPr txBox="1"/>
          <p:nvPr/>
        </p:nvSpPr>
        <p:spPr>
          <a:xfrm>
            <a:off x="7216970" y="5140226"/>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4</a:t>
            </a:r>
          </a:p>
        </p:txBody>
      </p:sp>
      <p:sp>
        <p:nvSpPr>
          <p:cNvPr id="188" name="Text 20"/>
          <p:cNvSpPr txBox="1"/>
          <p:nvPr/>
        </p:nvSpPr>
        <p:spPr>
          <a:xfrm>
            <a:off x="8423671" y="5071109"/>
            <a:ext cx="1064785" cy="33565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100">
                <a:solidFill>
                  <a:srgbClr val="443728"/>
                </a:solidFill>
                <a:latin typeface="Crimson Pro Bold"/>
                <a:ea typeface="Crimson Pro Bold"/>
                <a:cs typeface="Crimson Pro Bold"/>
                <a:sym typeface="Crimson Pro Bold"/>
              </a:defRPr>
            </a:lvl1pPr>
          </a:lstStyle>
          <a:p>
            <a:pPr/>
            <a:r>
              <a:t>Iteration</a:t>
            </a:r>
          </a:p>
        </p:txBody>
      </p:sp>
      <p:sp>
        <p:nvSpPr>
          <p:cNvPr id="189" name="Text 21"/>
          <p:cNvSpPr txBox="1"/>
          <p:nvPr/>
        </p:nvSpPr>
        <p:spPr>
          <a:xfrm>
            <a:off x="8423671" y="5550575"/>
            <a:ext cx="5430800" cy="32397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700"/>
              </a:lnSpc>
              <a:defRPr sz="1700">
                <a:solidFill>
                  <a:srgbClr val="443728"/>
                </a:solidFill>
                <a:latin typeface="Open Sans"/>
                <a:ea typeface="Open Sans"/>
                <a:cs typeface="Open Sans"/>
                <a:sym typeface="Open Sans"/>
              </a:defRPr>
            </a:lvl1pPr>
          </a:lstStyle>
          <a:p>
            <a:pPr/>
            <a:r>
              <a:t>Refine the game based on feedback and testing results.</a:t>
            </a:r>
          </a:p>
        </p:txBody>
      </p:sp>
      <p:sp>
        <p:nvSpPr>
          <p:cNvPr id="190" name="Shape 22"/>
          <p:cNvSpPr/>
          <p:nvPr/>
        </p:nvSpPr>
        <p:spPr>
          <a:xfrm>
            <a:off x="6431219" y="6330434"/>
            <a:ext cx="665085" cy="30482"/>
          </a:xfrm>
          <a:prstGeom prst="roundRect">
            <a:avLst>
              <a:gd name="adj" fmla="val 50000"/>
            </a:avLst>
          </a:prstGeom>
          <a:solidFill>
            <a:srgbClr val="D1C8C6"/>
          </a:solidFill>
          <a:ln w="12700">
            <a:miter lim="400000"/>
          </a:ln>
        </p:spPr>
        <p:txBody>
          <a:bodyPr lIns="45718" tIns="45718" rIns="45718" bIns="45718"/>
          <a:lstStyle/>
          <a:p>
            <a:pPr/>
          </a:p>
        </p:txBody>
      </p:sp>
      <p:sp>
        <p:nvSpPr>
          <p:cNvPr id="191" name="Shape 23"/>
          <p:cNvSpPr/>
          <p:nvPr/>
        </p:nvSpPr>
        <p:spPr>
          <a:xfrm>
            <a:off x="7065822" y="6096356"/>
            <a:ext cx="498755" cy="498755"/>
          </a:xfrm>
          <a:prstGeom prst="roundRect">
            <a:avLst>
              <a:gd name="adj" fmla="val 18669"/>
            </a:avLst>
          </a:prstGeom>
          <a:solidFill>
            <a:srgbClr val="EBE2E0"/>
          </a:solidFill>
          <a:ln w="7620">
            <a:solidFill>
              <a:srgbClr val="D1C8C6"/>
            </a:solidFill>
          </a:ln>
        </p:spPr>
        <p:txBody>
          <a:bodyPr lIns="45718" tIns="45718" rIns="45718" bIns="45718"/>
          <a:lstStyle/>
          <a:p>
            <a:pPr/>
          </a:p>
        </p:txBody>
      </p:sp>
      <p:sp>
        <p:nvSpPr>
          <p:cNvPr id="192" name="Text 24"/>
          <p:cNvSpPr txBox="1"/>
          <p:nvPr/>
        </p:nvSpPr>
        <p:spPr>
          <a:xfrm>
            <a:off x="7216970" y="6137850"/>
            <a:ext cx="196342" cy="3401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600"/>
              </a:lnSpc>
              <a:defRPr b="1" sz="2600">
                <a:solidFill>
                  <a:srgbClr val="443728"/>
                </a:solidFill>
                <a:latin typeface="Crimson Pro Bold"/>
                <a:ea typeface="Crimson Pro Bold"/>
                <a:cs typeface="Crimson Pro Bold"/>
                <a:sym typeface="Crimson Pro Bold"/>
              </a:defRPr>
            </a:lvl1pPr>
          </a:lstStyle>
          <a:p>
            <a:pPr/>
            <a:r>
              <a:t>5</a:t>
            </a:r>
          </a:p>
        </p:txBody>
      </p:sp>
      <p:sp>
        <p:nvSpPr>
          <p:cNvPr id="193" name="Text 25"/>
          <p:cNvSpPr txBox="1"/>
          <p:nvPr/>
        </p:nvSpPr>
        <p:spPr>
          <a:xfrm>
            <a:off x="4667664" y="6068733"/>
            <a:ext cx="1539064" cy="33565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b="1" sz="2100">
                <a:solidFill>
                  <a:srgbClr val="443728"/>
                </a:solidFill>
                <a:latin typeface="Crimson Pro Bold"/>
                <a:ea typeface="Crimson Pro Bold"/>
                <a:cs typeface="Crimson Pro Bold"/>
                <a:sym typeface="Crimson Pro Bold"/>
              </a:defRPr>
            </a:lvl1pPr>
          </a:lstStyle>
          <a:p>
            <a:pPr/>
            <a:r>
              <a:t>Deployment</a:t>
            </a:r>
          </a:p>
        </p:txBody>
      </p:sp>
      <p:sp>
        <p:nvSpPr>
          <p:cNvPr id="194" name="Text 26"/>
          <p:cNvSpPr txBox="1"/>
          <p:nvPr/>
        </p:nvSpPr>
        <p:spPr>
          <a:xfrm>
            <a:off x="1573683" y="6548197"/>
            <a:ext cx="4633045" cy="3239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sz="1700">
                <a:solidFill>
                  <a:srgbClr val="443728"/>
                </a:solidFill>
                <a:latin typeface="Open Sans"/>
                <a:ea typeface="Open Sans"/>
                <a:cs typeface="Open Sans"/>
                <a:sym typeface="Open Sans"/>
              </a:defRPr>
            </a:lvl1pPr>
          </a:lstStyle>
          <a:p>
            <a:pPr/>
            <a:r>
              <a:t>Package the game for distribution (if applicable).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Text 0"/>
          <p:cNvSpPr txBox="1"/>
          <p:nvPr/>
        </p:nvSpPr>
        <p:spPr>
          <a:xfrm>
            <a:off x="2041337" y="2955581"/>
            <a:ext cx="2460285" cy="6742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400"/>
              </a:lnSpc>
              <a:defRPr b="1" sz="4300">
                <a:solidFill>
                  <a:srgbClr val="443728"/>
                </a:solidFill>
                <a:latin typeface="Crimson Pro Bold"/>
                <a:ea typeface="Crimson Pro Bold"/>
                <a:cs typeface="Crimson Pro Bold"/>
                <a:sym typeface="Crimson Pro Bold"/>
              </a:defRPr>
            </a:lvl1pPr>
          </a:lstStyle>
          <a:p>
            <a:pPr/>
            <a:r>
              <a:t>Workflow</a:t>
            </a:r>
          </a:p>
        </p:txBody>
      </p:sp>
      <p:pic>
        <p:nvPicPr>
          <p:cNvPr id="197" name="graphviz (1).png" descr="graphviz (1).png"/>
          <p:cNvPicPr>
            <a:picLocks noChangeAspect="1"/>
          </p:cNvPicPr>
          <p:nvPr/>
        </p:nvPicPr>
        <p:blipFill>
          <a:blip r:embed="rId2">
            <a:extLst/>
          </a:blip>
          <a:stretch>
            <a:fillRect/>
          </a:stretch>
        </p:blipFill>
        <p:spPr>
          <a:xfrm>
            <a:off x="7337701" y="-113745"/>
            <a:ext cx="6779673" cy="82296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